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9" r:id="rId5"/>
    <p:sldId id="261" r:id="rId6"/>
    <p:sldId id="262" r:id="rId7"/>
    <p:sldId id="264"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0B"/>
    <a:srgbClr val="D1D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6"/>
    <p:restoredTop sz="93692"/>
  </p:normalViewPr>
  <p:slideViewPr>
    <p:cSldViewPr>
      <p:cViewPr varScale="1">
        <p:scale>
          <a:sx n="66" d="100"/>
          <a:sy n="66" d="100"/>
        </p:scale>
        <p:origin x="96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B384914-F12E-423F-9F68-A623A288CFEF}" type="datetimeFigureOut">
              <a:rPr lang="en-US" smtClean="0"/>
              <a:pPr/>
              <a:t>11/14/19</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110A480-46E2-430F-A6D9-CFEE953CE7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384914-F12E-423F-9F68-A623A288CFEF}" type="datetimeFigureOut">
              <a:rPr lang="en-US" smtClean="0"/>
              <a:pPr/>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CB384914-F12E-423F-9F68-A623A288CFEF}" type="datetimeFigureOut">
              <a:rPr lang="en-US" smtClean="0"/>
              <a:pPr/>
              <a:t>11/14/19</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110A480-46E2-430F-A6D9-CFEE953CE7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384914-F12E-423F-9F68-A623A288CFEF}" type="datetimeFigureOut">
              <a:rPr lang="en-US" smtClean="0"/>
              <a:pPr/>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B384914-F12E-423F-9F68-A623A288CFEF}" type="datetimeFigureOut">
              <a:rPr lang="en-US" smtClean="0"/>
              <a:pPr/>
              <a:t>11/14/19</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7110A480-46E2-430F-A6D9-CFEE953CE7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B384914-F12E-423F-9F68-A623A288CFEF}" type="datetimeFigureOut">
              <a:rPr lang="en-US" smtClean="0"/>
              <a:pPr/>
              <a:t>11/14/19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B384914-F12E-423F-9F68-A623A288CFEF}" type="datetimeFigureOut">
              <a:rPr lang="en-US" smtClean="0"/>
              <a:pPr/>
              <a:t>11/14/19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B384914-F12E-423F-9F68-A623A288CFEF}" type="datetimeFigureOut">
              <a:rPr lang="en-US" smtClean="0"/>
              <a:pPr/>
              <a:t>11/14/19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B384914-F12E-423F-9F68-A623A288CFEF}" type="datetimeFigureOut">
              <a:rPr lang="en-US" smtClean="0"/>
              <a:pPr/>
              <a:t>11/14/19</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B384914-F12E-423F-9F68-A623A288CFEF}" type="datetimeFigureOut">
              <a:rPr lang="en-US" smtClean="0"/>
              <a:pPr/>
              <a:t>11/14/19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CB384914-F12E-423F-9F68-A623A288CFEF}" type="datetimeFigureOut">
              <a:rPr lang="en-US" smtClean="0"/>
              <a:pPr/>
              <a:t>11/14/19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0A480-46E2-430F-A6D9-CFEE953CE7C3}"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B384914-F12E-423F-9F68-A623A288CFEF}" type="datetimeFigureOut">
              <a:rPr lang="en-US" smtClean="0"/>
              <a:pPr/>
              <a:t>11/14/19</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110A480-46E2-430F-A6D9-CFEE953CE7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B0B"/>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4442" y="3699352"/>
            <a:ext cx="5114778" cy="1101248"/>
          </a:xfrm>
        </p:spPr>
        <p:txBody>
          <a:bodyPr/>
          <a:lstStyle/>
          <a:p>
            <a:r>
              <a:rPr lang="en-US" dirty="0"/>
              <a:t>Central Dewitt Hall of Fame </a:t>
            </a:r>
          </a:p>
          <a:p>
            <a:r>
              <a:rPr lang="en-US" dirty="0"/>
              <a:t>Induction Class 2019</a:t>
            </a:r>
          </a:p>
        </p:txBody>
      </p:sp>
      <p:sp>
        <p:nvSpPr>
          <p:cNvPr id="4" name="Title 3"/>
          <p:cNvSpPr>
            <a:spLocks noGrp="1"/>
          </p:cNvSpPr>
          <p:nvPr>
            <p:ph type="ctrTitle"/>
          </p:nvPr>
        </p:nvSpPr>
        <p:spPr>
          <a:xfrm>
            <a:off x="3366868" y="692888"/>
            <a:ext cx="5105400" cy="2868168"/>
          </a:xfrm>
        </p:spPr>
        <p:txBody>
          <a:bodyPr/>
          <a:lstStyle/>
          <a:p>
            <a:r>
              <a:rPr lang="en-US" dirty="0"/>
              <a:t>john</a:t>
            </a:r>
            <a:br>
              <a:rPr lang="en-US" dirty="0"/>
            </a:br>
            <a:r>
              <a:rPr lang="en-US" dirty="0"/>
              <a:t>smith</a:t>
            </a:r>
          </a:p>
        </p:txBody>
      </p:sp>
      <p:pic>
        <p:nvPicPr>
          <p:cNvPr id="5" name="Picture 4" descr="Large Saber Cat Final.jpg"/>
          <p:cNvPicPr>
            <a:picLocks noChangeAspect="1"/>
          </p:cNvPicPr>
          <p:nvPr/>
        </p:nvPicPr>
        <p:blipFill>
          <a:blip r:embed="rId2" cstate="print">
            <a:lum contrast="40000"/>
          </a:blip>
          <a:stretch>
            <a:fillRect/>
          </a:stretch>
        </p:blipFill>
        <p:spPr>
          <a:xfrm>
            <a:off x="0" y="2133600"/>
            <a:ext cx="2667000" cy="2438400"/>
          </a:xfrm>
          <a:prstGeom prst="rect">
            <a:avLst/>
          </a:prstGeom>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0" y="3352800"/>
            <a:ext cx="3429000" cy="2057400"/>
          </a:xfrm>
        </p:spPr>
        <p:txBody>
          <a:bodyPr>
            <a:normAutofit fontScale="90000"/>
          </a:bodyPr>
          <a:lstStyle/>
          <a:p>
            <a:r>
              <a:rPr lang="en-US" i="1" dirty="0"/>
              <a:t>Inducted for Outstanding Contributions </a:t>
            </a:r>
            <a:br>
              <a:rPr lang="en-US" b="0" dirty="0"/>
            </a:br>
            <a:r>
              <a:rPr lang="en-US" i="1" dirty="0"/>
              <a:t>as  a distinguished graduate of Central </a:t>
            </a:r>
            <a:r>
              <a:rPr lang="en-US" i="1" dirty="0" err="1"/>
              <a:t>dewitt</a:t>
            </a:r>
            <a:r>
              <a:rPr lang="en-US" i="1" dirty="0"/>
              <a:t> High School</a:t>
            </a:r>
            <a:br>
              <a:rPr lang="en-US" b="0" dirty="0"/>
            </a:br>
            <a:br>
              <a:rPr lang="en-US" dirty="0"/>
            </a:br>
            <a:endParaRPr lang="en-US" dirty="0"/>
          </a:p>
        </p:txBody>
      </p:sp>
      <p:pic>
        <p:nvPicPr>
          <p:cNvPr id="6" name="Picture Placeholder 5">
            <a:extLst>
              <a:ext uri="{FF2B5EF4-FFF2-40B4-BE49-F238E27FC236}">
                <a16:creationId xmlns:a16="http://schemas.microsoft.com/office/drawing/2014/main" id="{3521DD1B-9C43-7E48-8153-7B4846C64C7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1900" b="21900"/>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143000"/>
          </a:xfrm>
        </p:spPr>
        <p:txBody>
          <a:bodyPr/>
          <a:lstStyle/>
          <a:p>
            <a:r>
              <a:rPr lang="en-US" dirty="0"/>
              <a:t>Biography</a:t>
            </a:r>
          </a:p>
        </p:txBody>
      </p:sp>
      <p:sp>
        <p:nvSpPr>
          <p:cNvPr id="3" name="Content Placeholder 2"/>
          <p:cNvSpPr>
            <a:spLocks noGrp="1"/>
          </p:cNvSpPr>
          <p:nvPr>
            <p:ph idx="1"/>
          </p:nvPr>
        </p:nvSpPr>
        <p:spPr>
          <a:xfrm>
            <a:off x="457200" y="1554480"/>
            <a:ext cx="7239000" cy="4846320"/>
          </a:xfrm>
        </p:spPr>
        <p:txBody>
          <a:bodyPr>
            <a:noAutofit/>
          </a:bodyPr>
          <a:lstStyle/>
          <a:p>
            <a:pPr marL="0" indent="0" algn="just">
              <a:buNone/>
            </a:pPr>
            <a:r>
              <a:rPr lang="en-US" sz="1900" i="1" dirty="0"/>
              <a:t>John Smith is a 1969 graduate.  He has distinguished himself as a Singer and Composer in a 50-year music career, playing over 150 dates a year all across America and abroad.  He has released 8 solo CD’s, and received rave reviews from trade publications.  He has won the New Folk competition at the Kerrville Folk Festival and songwriting awards at the Telluride, Rocky Mountain Folks and Falcon Ridge Folk Festivals.  He leads musical tours to Ireland, Idaho river raft trips and Alaskan inner passage cruises.  He has toured over 500 colleges and conducts songwriting workshops at institutes/festivals across the US.  He has raised money and awareness for the children of Guatemala by raising funds for the Proyecto Las </a:t>
            </a:r>
            <a:r>
              <a:rPr lang="en-US" sz="1900" i="1" dirty="0" err="1"/>
              <a:t>Escuelas</a:t>
            </a:r>
            <a:r>
              <a:rPr lang="en-US" sz="1900" i="1" dirty="0"/>
              <a:t> </a:t>
            </a:r>
            <a:r>
              <a:rPr lang="en-US" sz="1900" i="1" dirty="0" err="1"/>
              <a:t>Guatemaltecas</a:t>
            </a:r>
            <a:r>
              <a:rPr lang="en-US" sz="1900" i="1" dirty="0"/>
              <a:t>.</a:t>
            </a:r>
            <a:endParaRPr lang="en-US" sz="1900" dirty="0"/>
          </a:p>
          <a:p>
            <a:pPr marL="0" indent="0" algn="just">
              <a:buNone/>
            </a:pPr>
            <a:endParaRPr lang="en-US" sz="1900" dirty="0"/>
          </a:p>
          <a:p>
            <a:pPr algn="just">
              <a:buNone/>
            </a:pPr>
            <a:br>
              <a:rPr lang="en-US" sz="1900" dirty="0"/>
            </a:b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lstStyle/>
          <a:p>
            <a:r>
              <a:rPr lang="en-US" dirty="0"/>
              <a:t>Article from the Observer </a:t>
            </a:r>
          </a:p>
        </p:txBody>
      </p:sp>
      <p:sp>
        <p:nvSpPr>
          <p:cNvPr id="6" name="Content Placeholder 5"/>
          <p:cNvSpPr>
            <a:spLocks noGrp="1"/>
          </p:cNvSpPr>
          <p:nvPr>
            <p:ph idx="1"/>
          </p:nvPr>
        </p:nvSpPr>
        <p:spPr>
          <a:xfrm>
            <a:off x="457200" y="1219200"/>
            <a:ext cx="7239000" cy="4846320"/>
          </a:xfrm>
        </p:spPr>
        <p:txBody>
          <a:bodyPr>
            <a:noAutofit/>
          </a:bodyPr>
          <a:lstStyle/>
          <a:p>
            <a:pPr marL="0" indent="0" algn="just">
              <a:buNone/>
            </a:pPr>
            <a:r>
              <a:rPr lang="en-US" sz="1600" dirty="0"/>
              <a:t>     Folk singer/songwriter John Smith’s goal never was to be famous. His ambitions were less lofty, yet just as significant — to share his love of music with others. Smith has managed to create a fulfilling life doing just that. In 2006, prior to a June concert at the </a:t>
            </a:r>
            <a:r>
              <a:rPr lang="en-US" sz="1600" dirty="0" err="1"/>
              <a:t>Operahouse</a:t>
            </a:r>
            <a:r>
              <a:rPr lang="en-US" sz="1600" dirty="0"/>
              <a:t> Theatre, the son of the late James Leroy “J.L.” and Evelyn Smith, of DeWitt, told The Observer that he couldn’t remember a time when he wasn’t singing.</a:t>
            </a:r>
          </a:p>
          <a:p>
            <a:pPr marL="0" indent="0" algn="just">
              <a:buNone/>
            </a:pPr>
            <a:r>
              <a:rPr lang="en-US" sz="1600" dirty="0"/>
              <a:t>      The Smith house — which included 10 children — always was filled with music, whether it was playing or someone was singing. The 1969 Central DeWitt graduate indulged his love of music as much as possible, whether it was in the choir at St. Joseph Catholic Church, walking the streets of DeWitt or as a teenager in his rock ’n’ roll band.</a:t>
            </a:r>
          </a:p>
          <a:p>
            <a:pPr marL="0" indent="0" algn="just">
              <a:buNone/>
            </a:pPr>
            <a:r>
              <a:rPr lang="en-US" sz="1600" dirty="0"/>
              <a:t>     He has managed to make a career of making and performing music — under the name “</a:t>
            </a:r>
            <a:r>
              <a:rPr lang="en-US" sz="1600" dirty="0" err="1"/>
              <a:t>Johnsmith</a:t>
            </a:r>
            <a:r>
              <a:rPr lang="en-US" sz="1600" dirty="0"/>
              <a:t>” — influenced by a variety of genres, including folk, blues, country and R&amp;B. In his early years, Smith sang in an R&amp;B/rock-n-roll band called “December’s Children,” named after a Rolling Stones LP, with fellow Central students Rich (“Mac”) and Mike (“Fang”) McReynolds on guitars, Dave Anderson on bass, Butch </a:t>
            </a:r>
            <a:r>
              <a:rPr lang="en-US" sz="1600" dirty="0" err="1"/>
              <a:t>Soenksen</a:t>
            </a:r>
            <a:r>
              <a:rPr lang="en-US" sz="1600" dirty="0"/>
              <a:t> on drums, Eddie McCoy and Rick McCartney on keyboard and sax.</a:t>
            </a:r>
          </a:p>
          <a:p>
            <a:pPr marL="0" indent="0" algn="just">
              <a:buNone/>
            </a:pPr>
            <a:r>
              <a:rPr lang="en-US" sz="1600" dirty="0"/>
              <a:t>     “We never played out that much,” Smith said. “But we had lots of fun hours rehearsing in basements and garages around town.” It was while he was attending college in Southern California that Smith received his first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normAutofit/>
          </a:bodyPr>
          <a:lstStyle/>
          <a:p>
            <a:r>
              <a:rPr lang="en-US" dirty="0"/>
              <a:t>The Observer (cont.)</a:t>
            </a:r>
          </a:p>
        </p:txBody>
      </p:sp>
      <p:sp>
        <p:nvSpPr>
          <p:cNvPr id="3" name="Content Placeholder 2"/>
          <p:cNvSpPr>
            <a:spLocks noGrp="1"/>
          </p:cNvSpPr>
          <p:nvPr>
            <p:ph idx="1"/>
          </p:nvPr>
        </p:nvSpPr>
        <p:spPr>
          <a:xfrm>
            <a:off x="457200" y="1219200"/>
            <a:ext cx="7239000" cy="4846320"/>
          </a:xfrm>
        </p:spPr>
        <p:txBody>
          <a:bodyPr>
            <a:noAutofit/>
          </a:bodyPr>
          <a:lstStyle/>
          <a:p>
            <a:pPr marL="0" indent="0" algn="just">
              <a:buNone/>
            </a:pPr>
            <a:r>
              <a:rPr lang="en-US" sz="1600" dirty="0"/>
              <a:t>guitar.</a:t>
            </a:r>
          </a:p>
          <a:p>
            <a:pPr marL="0" indent="0" algn="just">
              <a:buNone/>
            </a:pPr>
            <a:r>
              <a:rPr lang="en-US" sz="1600" dirty="0"/>
              <a:t>     “I immediately began writing songs,” he related. “Folk songs, like Bob Dylan and John </a:t>
            </a:r>
            <a:r>
              <a:rPr lang="en-US" sz="1600" dirty="0" err="1"/>
              <a:t>Prine</a:t>
            </a:r>
            <a:r>
              <a:rPr lang="en-US" sz="1600" dirty="0"/>
              <a:t>. I’ve been playing music full-time my whole adult life, including touring over 500 college campuses, five years as a staff writer in Nashville, </a:t>
            </a:r>
            <a:r>
              <a:rPr lang="en-US" sz="1600" dirty="0" err="1"/>
              <a:t>Tennesee</a:t>
            </a:r>
            <a:r>
              <a:rPr lang="en-US" sz="1600" dirty="0"/>
              <a:t>, 15 years bringing groups of fans along the west coast of Ireland.</a:t>
            </a:r>
          </a:p>
          <a:p>
            <a:pPr marL="0" indent="0" algn="just">
              <a:buNone/>
            </a:pPr>
            <a:r>
              <a:rPr lang="en-US" sz="1600" dirty="0"/>
              <a:t>     “I also lead musical river raft trips in Idaho, Alaskan inner passage cruises and teach songwriting at institutes and festivals across the United States.”</a:t>
            </a:r>
          </a:p>
          <a:p>
            <a:pPr marL="0" indent="0" algn="just">
              <a:buNone/>
            </a:pPr>
            <a:r>
              <a:rPr lang="en-US" sz="1600" dirty="0"/>
              <a:t>Smith has recorded six CDs, which have received rave reviews from trade publications such as Dirty Linen, Performing Songwriter and Sing Out! Magazines. Many of the songs he has written include stories about DeWitt and his years growing up here, as well as family memories. His classmate at Central and fellow musician Terry </a:t>
            </a:r>
            <a:r>
              <a:rPr lang="en-US" sz="1600" dirty="0" err="1"/>
              <a:t>Rathje</a:t>
            </a:r>
            <a:r>
              <a:rPr lang="en-US" sz="1600" dirty="0"/>
              <a:t>, is now an assistant professor at Western Illinois University in Macomb, Illinois. </a:t>
            </a:r>
            <a:r>
              <a:rPr lang="en-US" sz="1600" dirty="0" err="1"/>
              <a:t>Rathje</a:t>
            </a:r>
            <a:r>
              <a:rPr lang="en-US" sz="1600" dirty="0"/>
              <a:t> said he is proud of his friend for all he’s accomplished, particularly for sharing his passion for music with others. “John has gone on to distinguish himself not only as a singer/songwriter on a national level, but also to be a regular participant in the Kerrville Folk Festival in Kerrville, Texas, where he performs and teaches songwriting workshops,” </a:t>
            </a:r>
            <a:r>
              <a:rPr lang="en-US" sz="1600" dirty="0" err="1"/>
              <a:t>Rathje</a:t>
            </a:r>
            <a:r>
              <a:rPr lang="en-US" sz="1600" dirty="0"/>
              <a:t> noted. “He also teaches workshops at several other music festivals around the country and tours, performing in</a:t>
            </a:r>
          </a:p>
          <a:p>
            <a:pPr marL="0" indent="0" algn="just">
              <a:buNone/>
            </a:pPr>
            <a:endParaRPr lang="en-US" sz="1600" dirty="0"/>
          </a:p>
          <a:p>
            <a:pPr marL="0" indent="0" algn="just">
              <a:buNone/>
            </a:pP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normAutofit/>
          </a:bodyPr>
          <a:lstStyle/>
          <a:p>
            <a:r>
              <a:rPr lang="en-US" dirty="0"/>
              <a:t>The Observer (cont.)</a:t>
            </a:r>
          </a:p>
        </p:txBody>
      </p:sp>
      <p:sp>
        <p:nvSpPr>
          <p:cNvPr id="3" name="Content Placeholder 2"/>
          <p:cNvSpPr>
            <a:spLocks noGrp="1"/>
          </p:cNvSpPr>
          <p:nvPr>
            <p:ph idx="1"/>
          </p:nvPr>
        </p:nvSpPr>
        <p:spPr>
          <a:xfrm>
            <a:off x="457200" y="1219200"/>
            <a:ext cx="7239000" cy="4846320"/>
          </a:xfrm>
        </p:spPr>
        <p:txBody>
          <a:bodyPr>
            <a:noAutofit/>
          </a:bodyPr>
          <a:lstStyle/>
          <a:p>
            <a:pPr marL="0" indent="0" algn="just">
              <a:buNone/>
            </a:pPr>
            <a:r>
              <a:rPr lang="en-US" sz="1600" dirty="0"/>
              <a:t>both this country and abroad.</a:t>
            </a:r>
          </a:p>
          <a:p>
            <a:pPr marL="0" indent="0" algn="just">
              <a:buNone/>
            </a:pPr>
            <a:r>
              <a:rPr lang="en-US" sz="1600" dirty="0"/>
              <a:t>“He has always been interested in the spiritual and human side of people, and making connections between the places he grew up, the people of remembers (many of them from DeWitt) and the people he has yet to meet on the road in various venues where he performs.” </a:t>
            </a:r>
            <a:r>
              <a:rPr lang="en-US" sz="1600" dirty="0" err="1"/>
              <a:t>Rathje</a:t>
            </a:r>
            <a:r>
              <a:rPr lang="en-US" sz="1600" dirty="0"/>
              <a:t> went on to say, in addition to being a performer, Smith also is a “generous soul.”</a:t>
            </a:r>
          </a:p>
          <a:p>
            <a:pPr marL="0" indent="0" algn="just">
              <a:buNone/>
            </a:pPr>
            <a:r>
              <a:rPr lang="en-US" sz="1600" dirty="0"/>
              <a:t>     He has helped raise money and awareness for the children of Guatemala through a nonprofit organization that helps build schools and procure teachers, books and furniture for schools and libraries in the impoverished country.  Smith has enjoyed life living with his wife, Jo, for the past 40 years in Trempealeau, Wisconsin, near </a:t>
            </a:r>
            <a:r>
              <a:rPr lang="en-US" sz="1600" dirty="0" err="1"/>
              <a:t>LaCrosse</a:t>
            </a:r>
            <a:r>
              <a:rPr lang="en-US" sz="1600" dirty="0"/>
              <a:t>. The couple has raised three children and have five grandchildren.</a:t>
            </a:r>
          </a:p>
          <a:p>
            <a:pPr marL="0" indent="0" algn="just">
              <a:buNone/>
            </a:pPr>
            <a:r>
              <a:rPr lang="en-US" sz="1600" dirty="0"/>
              <a:t>     He treasures many fond memories of his time in DeWitt, including camping with his friends along Silver Creek, going to dances, football and basketball games. Smith said it’s been a long journey, but he wouldn’t change a single thing. “Writing and sharing songs feels so purposeful,” he shared. “I never really ‘dreamed’ of being a musician. It just sort of happened. But I do have a good life. I am no star by any stretch, but I am allowed the opportunity to share my songs with folks all around the country. I’ve made some great friends and seen lots of pretty places. I get lots of feedback how my songs have moved folks … that reward alone is fulfilling.”</a:t>
            </a:r>
          </a:p>
          <a:p>
            <a:pPr marL="0" indent="0">
              <a:buNone/>
            </a:pP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143000"/>
          </a:xfrm>
        </p:spPr>
        <p:txBody>
          <a:bodyPr/>
          <a:lstStyle/>
          <a:p>
            <a:r>
              <a:rPr lang="en-US" dirty="0"/>
              <a:t>Induction speech</a:t>
            </a:r>
          </a:p>
        </p:txBody>
      </p:sp>
      <p:sp>
        <p:nvSpPr>
          <p:cNvPr id="3" name="Content Placeholder 2"/>
          <p:cNvSpPr>
            <a:spLocks noGrp="1"/>
          </p:cNvSpPr>
          <p:nvPr>
            <p:ph idx="1"/>
          </p:nvPr>
        </p:nvSpPr>
        <p:spPr>
          <a:xfrm>
            <a:off x="457200" y="914400"/>
            <a:ext cx="7239000" cy="4846320"/>
          </a:xfrm>
        </p:spPr>
        <p:txBody>
          <a:bodyPr>
            <a:noAutofit/>
          </a:bodyPr>
          <a:lstStyle/>
          <a:p>
            <a:pPr marL="0" indent="0" algn="just">
              <a:buNone/>
            </a:pPr>
            <a:r>
              <a:rPr lang="en-US" sz="1600" b="1" i="1" u="sng" dirty="0"/>
              <a:t>Inducted for Outstanding Contributions as a Distinguished Graduate </a:t>
            </a:r>
            <a:r>
              <a:rPr lang="en-US" sz="1600" i="1" dirty="0"/>
              <a:t>Singer and Composer, John Smith is a 1969 graduate.  He was born into a family of ten children in DeWitt.  As a student he enjoyed art, journalism and English classes and even played football for one season.  He was inspired by music growing up in the era of “garage bands” and rock &amp; roll. He sang with classmates in a R &amp; B / Rock &amp; Roll band that they named “December’s Children”.  He was their lead singer and although they never played professionally, had fun playing in garages and basements around town in DeWitt.  His interest in music would become a lifelong passion, and he has now distinguished him in a music career that has spanned 50 years. Today he plays over 150 dates a year all across America… and overseas. At 19, John attended college in Southern California, and while there received his first guitar, teaching himself how to play.  He began writing songs, moved by the music of Joni Mitchell, John </a:t>
            </a:r>
            <a:r>
              <a:rPr lang="en-US" sz="1600" i="1" dirty="0" err="1"/>
              <a:t>Prine</a:t>
            </a:r>
            <a:r>
              <a:rPr lang="en-US" sz="1600" i="1" dirty="0"/>
              <a:t>, Bob Dylan and Crosby, Stills &amp; Nash.  He earned a publishing deal, spending time in Nashville, TN as a Staff Writer, but he preferred the singer/songwriter style of writing and performing so he could tell his own story through his music.  It was then he became a professional singer and songwriter known as </a:t>
            </a:r>
            <a:r>
              <a:rPr lang="en-US" sz="1600" i="1" dirty="0" err="1"/>
              <a:t>Johnsmith</a:t>
            </a:r>
            <a:r>
              <a:rPr lang="en-US" sz="1600" i="1" dirty="0"/>
              <a:t>.  He has since recorded and released 8 solo CD’s, with many of the songs including stories about DeWitt, his years growing up in our community and family memories.  His self-released debut album, </a:t>
            </a:r>
            <a:r>
              <a:rPr lang="en-US" sz="1600" b="1" i="1" dirty="0"/>
              <a:t>Hole in the Clouds</a:t>
            </a:r>
            <a:r>
              <a:rPr lang="en-US" sz="1600" i="1" dirty="0"/>
              <a:t> in 1998 was followed with </a:t>
            </a:r>
            <a:r>
              <a:rPr lang="en-US" sz="1600" b="1" i="1" dirty="0"/>
              <a:t>To the Four Directions</a:t>
            </a:r>
            <a:r>
              <a:rPr lang="en-US" sz="1600" i="1" dirty="0"/>
              <a:t> in 2000, </a:t>
            </a:r>
            <a:r>
              <a:rPr lang="en-US" sz="1600" b="1" i="1" dirty="0"/>
              <a:t>Traveler</a:t>
            </a:r>
            <a:r>
              <a:rPr lang="en-US" sz="1600" i="1" dirty="0"/>
              <a:t> in 2002 and </a:t>
            </a:r>
            <a:r>
              <a:rPr lang="en-US" sz="1600" b="1" i="1" dirty="0" err="1"/>
              <a:t>Kickin</a:t>
            </a:r>
            <a:r>
              <a:rPr lang="en-US" sz="1600" b="1" i="1" dirty="0"/>
              <a:t>’ This Stone</a:t>
            </a:r>
            <a:r>
              <a:rPr lang="en-US" sz="1600" i="1" dirty="0"/>
              <a:t> in 2004.  In 2006 he released his 5</a:t>
            </a:r>
            <a:r>
              <a:rPr lang="en-US" sz="1600" i="1" baseline="30000" dirty="0"/>
              <a:t>th</a:t>
            </a:r>
            <a:r>
              <a:rPr lang="en-US" sz="1600" i="1" dirty="0"/>
              <a:t> solo album</a:t>
            </a:r>
            <a:endParaRPr lang="en-US" sz="1600" dirty="0"/>
          </a:p>
        </p:txBody>
      </p:sp>
    </p:spTree>
    <p:extLst>
      <p:ext uri="{BB962C8B-B14F-4D97-AF65-F5344CB8AC3E}">
        <p14:creationId xmlns:p14="http://schemas.microsoft.com/office/powerpoint/2010/main" val="424304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1143000"/>
          </a:xfrm>
        </p:spPr>
        <p:txBody>
          <a:bodyPr/>
          <a:lstStyle/>
          <a:p>
            <a:r>
              <a:rPr lang="en-US" dirty="0"/>
              <a:t>Speech (cont.) &amp; video</a:t>
            </a:r>
          </a:p>
        </p:txBody>
      </p:sp>
      <p:sp>
        <p:nvSpPr>
          <p:cNvPr id="3" name="Content Placeholder 2"/>
          <p:cNvSpPr>
            <a:spLocks noGrp="1"/>
          </p:cNvSpPr>
          <p:nvPr>
            <p:ph idx="1"/>
          </p:nvPr>
        </p:nvSpPr>
        <p:spPr>
          <a:xfrm>
            <a:off x="457200" y="1066800"/>
            <a:ext cx="7239000" cy="4846320"/>
          </a:xfrm>
        </p:spPr>
        <p:txBody>
          <a:bodyPr>
            <a:noAutofit/>
          </a:bodyPr>
          <a:lstStyle/>
          <a:p>
            <a:pPr marL="0" indent="0" algn="just">
              <a:buNone/>
            </a:pPr>
            <a:r>
              <a:rPr lang="en-US" sz="1600" b="1" i="1" dirty="0"/>
              <a:t>Break Me Open </a:t>
            </a:r>
            <a:r>
              <a:rPr lang="en-US" sz="1600" i="1" dirty="0"/>
              <a:t>followed by </a:t>
            </a:r>
            <a:r>
              <a:rPr lang="en-US" sz="1600" b="1" i="1" dirty="0"/>
              <a:t>Gravity of Grace </a:t>
            </a:r>
            <a:r>
              <a:rPr lang="en-US" sz="1600" i="1" dirty="0"/>
              <a:t>in 2009, </a:t>
            </a:r>
            <a:r>
              <a:rPr lang="en-US" sz="1600" b="1" i="1" dirty="0"/>
              <a:t>The Longing Road</a:t>
            </a:r>
            <a:r>
              <a:rPr lang="en-US" sz="1600" i="1" dirty="0"/>
              <a:t> released in 2014 and his latest and 8</a:t>
            </a:r>
            <a:r>
              <a:rPr lang="en-US" sz="1600" i="1" baseline="30000" dirty="0"/>
              <a:t>th</a:t>
            </a:r>
            <a:r>
              <a:rPr lang="en-US" sz="1600" i="1" dirty="0"/>
              <a:t> solo CD is titled </a:t>
            </a:r>
            <a:r>
              <a:rPr lang="en-US" sz="1600" b="1" i="1" dirty="0"/>
              <a:t>Ginkgo</a:t>
            </a:r>
            <a:r>
              <a:rPr lang="en-US" sz="1600" i="1" dirty="0"/>
              <a:t>, which</a:t>
            </a:r>
            <a:r>
              <a:rPr lang="en-US" sz="1600" b="1" i="1" dirty="0"/>
              <a:t> </a:t>
            </a:r>
            <a:r>
              <a:rPr lang="en-US" sz="1600" i="1" dirty="0"/>
              <a:t>has 13 new original songs.  He has also recorded two duo albums with Dan </a:t>
            </a:r>
            <a:r>
              <a:rPr lang="en-US" sz="1600" i="1" dirty="0" err="1"/>
              <a:t>Sebranek</a:t>
            </a:r>
            <a:r>
              <a:rPr lang="en-US" sz="1600" i="1" dirty="0"/>
              <a:t>, </a:t>
            </a:r>
            <a:r>
              <a:rPr lang="en-US" sz="1600" b="1" i="1" dirty="0"/>
              <a:t>Runaway</a:t>
            </a:r>
            <a:r>
              <a:rPr lang="en-US" sz="1600" i="1" dirty="0"/>
              <a:t> and </a:t>
            </a:r>
            <a:r>
              <a:rPr lang="en-US" sz="1600" b="1" i="1" dirty="0"/>
              <a:t>No Turning Back</a:t>
            </a:r>
            <a:r>
              <a:rPr lang="en-US" sz="1600" i="1" dirty="0"/>
              <a:t> and was part of a duo “Smith &amp; Mayer”, who released </a:t>
            </a:r>
            <a:r>
              <a:rPr lang="en-US" sz="1600" b="1" i="1" dirty="0"/>
              <a:t>In the Blend</a:t>
            </a:r>
            <a:r>
              <a:rPr lang="en-US" sz="1600" i="1" dirty="0"/>
              <a:t>. He has received rave reviews from trade publications such as Dirty Linen, Performing Songwriter and Sing Out! Magazines.  He has become a favorite at festivals, clubs and house concerts winning the New Folk competition at the Kerrville Folk Festival in </a:t>
            </a:r>
            <a:r>
              <a:rPr lang="en-US" sz="1600" i="1" dirty="0" err="1"/>
              <a:t>Kerriville</a:t>
            </a:r>
            <a:r>
              <a:rPr lang="en-US" sz="1600" i="1" dirty="0"/>
              <a:t>, TX.  He has also won songwriting awards at the Telluride, Rocky Mountain Folks, and Falcon Ridge Folk Festivals.  He leads musical tours to Ireland several times a year as well as musical river rafting trips in Idaho and the Alaskan inner passage cruise.  He has toured over 500 colleges and conducts songwriting workshops at institutes and festivals across the US.  He loves sharing his love for music and stories with others and has come back to DeWitt to perform several times to sell-out crowds.  His humanitarian aid efforts have helped raise money and awareness for the children of Guatemala by raising funds for the Proyecto Las </a:t>
            </a:r>
            <a:r>
              <a:rPr lang="en-US" sz="1600" i="1" dirty="0" err="1"/>
              <a:t>Escuelas</a:t>
            </a:r>
            <a:r>
              <a:rPr lang="en-US" sz="1600" i="1" dirty="0"/>
              <a:t> </a:t>
            </a:r>
            <a:r>
              <a:rPr lang="en-US" sz="1600" i="1" dirty="0" err="1"/>
              <a:t>Guatemaltecas</a:t>
            </a:r>
            <a:r>
              <a:rPr lang="en-US" sz="1600" i="1" dirty="0"/>
              <a:t>, a non-profit organization that is helping to build schools and procure teachers, books and furniture for schools and libraries in this impoverished country. John lives in southwestern Wisconsin and has been married to Jo for the past 40 years.  They have raised 3 children and have 5 grandchildren.  Please help me welcome the newest member of the Central DeWitt High School Hall of Fame, 2019 inductee… John Smith.</a:t>
            </a:r>
            <a:endParaRPr lang="en-US" sz="1600" dirty="0"/>
          </a:p>
          <a:p>
            <a:pPr marL="0" indent="0" algn="just">
              <a:buNone/>
            </a:pPr>
            <a:endParaRPr lang="en-US" sz="1600" dirty="0"/>
          </a:p>
          <a:p>
            <a:pPr marL="0" indent="0" algn="just">
              <a:buNone/>
            </a:pPr>
            <a:endParaRPr lang="en-US" sz="1600" dirty="0"/>
          </a:p>
          <a:p>
            <a:pPr marL="0" indent="0" algn="just">
              <a:buNone/>
            </a:pPr>
            <a:endParaRPr lang="en-US" sz="1600" dirty="0"/>
          </a:p>
          <a:p>
            <a:endParaRPr lang="en-US" sz="1600" dirty="0"/>
          </a:p>
        </p:txBody>
      </p:sp>
    </p:spTree>
    <p:extLst>
      <p:ext uri="{BB962C8B-B14F-4D97-AF65-F5344CB8AC3E}">
        <p14:creationId xmlns:p14="http://schemas.microsoft.com/office/powerpoint/2010/main" val="20740482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5 1">
      <a:dk1>
        <a:srgbClr val="000000"/>
      </a:dk1>
      <a:lt1>
        <a:srgbClr val="FFFFFF"/>
      </a:lt1>
      <a:dk2>
        <a:srgbClr val="660D85"/>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523</TotalTime>
  <Words>1359</Words>
  <Application>Microsoft Macintosh PowerPoint</Application>
  <PresentationFormat>On-screen Show (4:3)</PresentationFormat>
  <Paragraphs>29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Trebuchet MS</vt:lpstr>
      <vt:lpstr>Wingdings</vt:lpstr>
      <vt:lpstr>Wingdings 2</vt:lpstr>
      <vt:lpstr>Opulent</vt:lpstr>
      <vt:lpstr>john smith</vt:lpstr>
      <vt:lpstr>Inducted for Outstanding Contributions  as  a distinguished graduate of Central dewitt High School  </vt:lpstr>
      <vt:lpstr>Biography</vt:lpstr>
      <vt:lpstr>Article from the Observer </vt:lpstr>
      <vt:lpstr>The Observer (cont.)</vt:lpstr>
      <vt:lpstr>The Observer (cont.)</vt:lpstr>
      <vt:lpstr>Induction speech</vt:lpstr>
      <vt:lpstr>Speech (cont.) &amp; video</vt:lpstr>
    </vt:vector>
  </TitlesOfParts>
  <Company>Clinton Community Schools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Wallace Ash</dc:title>
  <dc:creator>SarahFlathers</dc:creator>
  <cp:lastModifiedBy>Microsoft Office User</cp:lastModifiedBy>
  <cp:revision>84</cp:revision>
  <dcterms:created xsi:type="dcterms:W3CDTF">2017-06-14T17:49:36Z</dcterms:created>
  <dcterms:modified xsi:type="dcterms:W3CDTF">2019-11-14T19:45:05Z</dcterms:modified>
</cp:coreProperties>
</file>