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3" r:id="rId4"/>
    <p:sldId id="259" r:id="rId5"/>
    <p:sldId id="261" r:id="rId6"/>
    <p:sldId id="266" r:id="rId7"/>
    <p:sldId id="267" r:id="rId8"/>
    <p:sldId id="268" r:id="rId9"/>
    <p:sldId id="264" r:id="rId10"/>
    <p:sldId id="265"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4"/>
    <p:restoredTop sz="93706"/>
  </p:normalViewPr>
  <p:slideViewPr>
    <p:cSldViewPr>
      <p:cViewPr varScale="1">
        <p:scale>
          <a:sx n="115" d="100"/>
          <a:sy n="115" d="100"/>
        </p:scale>
        <p:origin x="23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470A3-E061-7F46-95F7-31E81CA1FDF2}" type="datetimeFigureOut">
              <a:rPr lang="en-US" smtClean="0"/>
              <a:t>6/27/22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EB049-5CD5-F54E-94A8-EEEDFC9EE500}" type="slidenum">
              <a:rPr lang="en-US" smtClean="0"/>
              <a:t>‹#›</a:t>
            </a:fld>
            <a:endParaRPr lang="en-US"/>
          </a:p>
        </p:txBody>
      </p:sp>
    </p:spTree>
    <p:extLst>
      <p:ext uri="{BB962C8B-B14F-4D97-AF65-F5344CB8AC3E}">
        <p14:creationId xmlns:p14="http://schemas.microsoft.com/office/powerpoint/2010/main" val="46259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EB049-5CD5-F54E-94A8-EEEDFC9EE500}" type="slidenum">
              <a:rPr lang="en-US" smtClean="0"/>
              <a:t>2</a:t>
            </a:fld>
            <a:endParaRPr lang="en-US"/>
          </a:p>
        </p:txBody>
      </p:sp>
    </p:spTree>
    <p:extLst>
      <p:ext uri="{BB962C8B-B14F-4D97-AF65-F5344CB8AC3E}">
        <p14:creationId xmlns:p14="http://schemas.microsoft.com/office/powerpoint/2010/main" val="13149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EB049-5CD5-F54E-94A8-EEEDFC9EE500}" type="slidenum">
              <a:rPr lang="en-US" smtClean="0"/>
              <a:t>9</a:t>
            </a:fld>
            <a:endParaRPr lang="en-US"/>
          </a:p>
        </p:txBody>
      </p:sp>
    </p:spTree>
    <p:extLst>
      <p:ext uri="{BB962C8B-B14F-4D97-AF65-F5344CB8AC3E}">
        <p14:creationId xmlns:p14="http://schemas.microsoft.com/office/powerpoint/2010/main" val="3057094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6/27/22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B384914-F12E-423F-9F68-A623A288CFEF}" type="datetimeFigureOut">
              <a:rPr lang="en-US" smtClean="0"/>
              <a:pPr/>
              <a:t>6/27/22</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6/27/22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6/27/22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84914-F12E-423F-9F68-A623A288CFEF}" type="datetimeFigureOut">
              <a:rPr lang="en-US" smtClean="0"/>
              <a:pPr/>
              <a:t>6/27/22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84914-F12E-423F-9F68-A623A288CFEF}" type="datetimeFigureOut">
              <a:rPr lang="en-US" smtClean="0"/>
              <a:pPr/>
              <a:t>6/27/22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6/27/22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6/27/22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B384914-F12E-423F-9F68-A623A288CFEF}" type="datetimeFigureOut">
              <a:rPr lang="en-US" smtClean="0"/>
              <a:pPr/>
              <a:t>6/27/22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6/27/22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3699352"/>
            <a:ext cx="5114778" cy="1101248"/>
          </a:xfrm>
        </p:spPr>
        <p:txBody>
          <a:bodyPr/>
          <a:lstStyle/>
          <a:p>
            <a:r>
              <a:rPr lang="en-US" dirty="0"/>
              <a:t>Central Dewitt Hall of Fame </a:t>
            </a:r>
          </a:p>
          <a:p>
            <a:r>
              <a:rPr lang="en-US" dirty="0"/>
              <a:t>Induction Class 2021</a:t>
            </a:r>
          </a:p>
        </p:txBody>
      </p:sp>
      <p:sp>
        <p:nvSpPr>
          <p:cNvPr id="4" name="Title 3"/>
          <p:cNvSpPr>
            <a:spLocks noGrp="1"/>
          </p:cNvSpPr>
          <p:nvPr>
            <p:ph type="ctrTitle"/>
          </p:nvPr>
        </p:nvSpPr>
        <p:spPr>
          <a:xfrm>
            <a:off x="3366868" y="692888"/>
            <a:ext cx="5105400" cy="2868168"/>
          </a:xfrm>
        </p:spPr>
        <p:txBody>
          <a:bodyPr/>
          <a:lstStyle/>
          <a:p>
            <a:r>
              <a:rPr lang="en-US" dirty="0"/>
              <a:t>Kurt</a:t>
            </a:r>
            <a:br>
              <a:rPr lang="en-US" dirty="0"/>
            </a:br>
            <a:r>
              <a:rPr lang="en-US" dirty="0"/>
              <a:t> </a:t>
            </a:r>
            <a:r>
              <a:rPr lang="en-US" dirty="0" err="1"/>
              <a:t>Kreiter</a:t>
            </a:r>
            <a:endParaRPr lang="en-US" dirty="0"/>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1143000"/>
          </a:xfrm>
        </p:spPr>
        <p:txBody>
          <a:bodyPr/>
          <a:lstStyle/>
          <a:p>
            <a:r>
              <a:rPr lang="en-US" dirty="0"/>
              <a:t>Speech (cont.) &amp; video</a:t>
            </a:r>
          </a:p>
        </p:txBody>
      </p:sp>
      <p:sp>
        <p:nvSpPr>
          <p:cNvPr id="3" name="Content Placeholder 2"/>
          <p:cNvSpPr>
            <a:spLocks noGrp="1"/>
          </p:cNvSpPr>
          <p:nvPr>
            <p:ph idx="1"/>
          </p:nvPr>
        </p:nvSpPr>
        <p:spPr>
          <a:xfrm>
            <a:off x="457200" y="685800"/>
            <a:ext cx="7086600" cy="4846320"/>
          </a:xfrm>
        </p:spPr>
        <p:txBody>
          <a:bodyPr>
            <a:noAutofit/>
          </a:bodyPr>
          <a:lstStyle/>
          <a:p>
            <a:pPr marL="0" indent="0" algn="just">
              <a:spcBef>
                <a:spcPts val="0"/>
              </a:spcBef>
              <a:buNone/>
            </a:pPr>
            <a:r>
              <a:rPr lang="en-US" sz="1600" i="1" dirty="0"/>
              <a:t>within the program at various times.</a:t>
            </a:r>
            <a:r>
              <a:rPr lang="en-US" sz="1600" dirty="0"/>
              <a:t> </a:t>
            </a:r>
            <a:r>
              <a:rPr lang="en-US" sz="1600" i="1" dirty="0"/>
              <a:t>Similarly, he coached at all levels within our football program, starting at the middle school level, later serving as a longtime freshman-sophomore coach and eventually as the Varsity defensive coordinator, which included the 1999 State Quarterfinal team.  In 2001, he was elevated to the position of Head Football Coach and led the Saber Football program for 11 years.  His teams reached the 3A Quarterfinals twice and the Post-season 4 times.  The 2007 and 2008 teams were the first ever to win District titles and the 2008 team became the 5</a:t>
            </a:r>
            <a:r>
              <a:rPr lang="en-US" sz="1600" i="1" baseline="30000" dirty="0"/>
              <a:t>th</a:t>
            </a:r>
            <a:r>
              <a:rPr lang="en-US" sz="1600" i="1" dirty="0"/>
              <a:t> team in Saber history to finish the regular season undefeated.  One of Kurt’s stand out memories was the 2003 team that defeated Oelwein in the Uni-dome and lost in the quarterfinals to Mt. Vernon. Kurt was very involved with the DYF organization.</a:t>
            </a:r>
            <a:r>
              <a:rPr lang="en-US" sz="1600" dirty="0"/>
              <a:t> </a:t>
            </a:r>
            <a:r>
              <a:rPr lang="en-US" sz="1600" i="1" dirty="0"/>
              <a:t>He earned his MA in 2005 from the Franciscan University and has worked as an Adjunct Professor for Ashford University, St. Ambrose University and the University of Memphis.  He is the author of the book </a:t>
            </a:r>
            <a:r>
              <a:rPr lang="en-US" sz="1600" b="1" i="1" dirty="0"/>
              <a:t>“Become the Inspiration:  Leadership Principles &amp; Fundamentals for the Beginning Coach”.  </a:t>
            </a:r>
            <a:r>
              <a:rPr lang="en-US" sz="1600" i="1" dirty="0"/>
              <a:t>During his youth, Kurt was a 3-sport athlete at North Scott High school and was selected into their Hall of Fame in 1996.  He is a 1987 graduate of </a:t>
            </a:r>
            <a:r>
              <a:rPr lang="en-US" sz="1600" i="1" dirty="0" err="1"/>
              <a:t>Augustana</a:t>
            </a:r>
            <a:r>
              <a:rPr lang="en-US" sz="1600" i="1" dirty="0"/>
              <a:t> College in Rock Island, IL and was a member of 3 undefeated National Championship football teams.  Those teams have been selected into their Hall of Fames.  He was also a collegiate wrestler and was a team Captain, 2X Conference Champion, 2X NCAA Division III National Championship Qualifier and Academic All-American.  He played competitive Rugby for the Quad City Irish for 12 years and twice was selected to the All-Iowa</a:t>
            </a:r>
            <a:endParaRPr lang="en-US" sz="1600" dirty="0"/>
          </a:p>
        </p:txBody>
      </p:sp>
    </p:spTree>
    <p:extLst>
      <p:ext uri="{BB962C8B-B14F-4D97-AF65-F5344CB8AC3E}">
        <p14:creationId xmlns:p14="http://schemas.microsoft.com/office/powerpoint/2010/main" val="207404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1143000"/>
          </a:xfrm>
        </p:spPr>
        <p:txBody>
          <a:bodyPr/>
          <a:lstStyle/>
          <a:p>
            <a:r>
              <a:rPr lang="en-US" dirty="0"/>
              <a:t>Speech (cont.) &amp; video</a:t>
            </a:r>
          </a:p>
        </p:txBody>
      </p:sp>
      <p:sp>
        <p:nvSpPr>
          <p:cNvPr id="3" name="Content Placeholder 2"/>
          <p:cNvSpPr>
            <a:spLocks noGrp="1"/>
          </p:cNvSpPr>
          <p:nvPr>
            <p:ph idx="1"/>
          </p:nvPr>
        </p:nvSpPr>
        <p:spPr>
          <a:xfrm>
            <a:off x="457200" y="685800"/>
            <a:ext cx="7086600" cy="4846320"/>
          </a:xfrm>
        </p:spPr>
        <p:txBody>
          <a:bodyPr>
            <a:noAutofit/>
          </a:bodyPr>
          <a:lstStyle/>
          <a:p>
            <a:pPr marL="0" indent="0" algn="just">
              <a:spcBef>
                <a:spcPts val="0"/>
              </a:spcBef>
              <a:buNone/>
            </a:pPr>
            <a:r>
              <a:rPr lang="en-US" sz="1600" i="1" dirty="0"/>
              <a:t>team.</a:t>
            </a:r>
            <a:r>
              <a:rPr lang="en-US" sz="1600" dirty="0"/>
              <a:t> </a:t>
            </a:r>
            <a:r>
              <a:rPr lang="en-US" sz="1600" i="1" dirty="0"/>
              <a:t>He has been married to Jenny for 33 years and they have two children and 4 grandchildren: Casey &amp; Meghan with children Landen, </a:t>
            </a:r>
            <a:r>
              <a:rPr lang="en-US" sz="1600" i="1" dirty="0" err="1"/>
              <a:t>Breckyn</a:t>
            </a:r>
            <a:r>
              <a:rPr lang="en-US" sz="1600" i="1" dirty="0"/>
              <a:t> and Quincy and Haley &amp; Wilson Rathjen with son Jack.  Please help me welcome the newest member of the Central DeWitt High School Hall of Fame, 2021 inductee… Kurt </a:t>
            </a:r>
            <a:r>
              <a:rPr lang="en-US" sz="1600" i="1" dirty="0" err="1"/>
              <a:t>Kreiter</a:t>
            </a:r>
            <a:r>
              <a:rPr lang="en-US" sz="1600" i="1" dirty="0"/>
              <a:t>.</a:t>
            </a:r>
            <a:endParaRPr lang="en-US" sz="1600" dirty="0"/>
          </a:p>
        </p:txBody>
      </p:sp>
    </p:spTree>
    <p:extLst>
      <p:ext uri="{BB962C8B-B14F-4D97-AF65-F5344CB8AC3E}">
        <p14:creationId xmlns:p14="http://schemas.microsoft.com/office/powerpoint/2010/main" val="88855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a:t>Inducted for Outstanding Contributions </a:t>
            </a:r>
            <a:br>
              <a:rPr lang="en-US" b="0" dirty="0"/>
            </a:br>
            <a:r>
              <a:rPr lang="en-US" i="1" dirty="0"/>
              <a:t>as  an coach of Central </a:t>
            </a:r>
            <a:r>
              <a:rPr lang="en-US" i="1" dirty="0" err="1"/>
              <a:t>dewitt</a:t>
            </a:r>
            <a:r>
              <a:rPr lang="en-US" i="1" dirty="0"/>
              <a:t> High School</a:t>
            </a:r>
            <a:br>
              <a:rPr lang="en-US" b="0" dirty="0"/>
            </a:br>
            <a:br>
              <a:rPr lang="en-US" dirty="0"/>
            </a:br>
            <a:endParaRPr lang="en-US" dirty="0"/>
          </a:p>
        </p:txBody>
      </p:sp>
      <p:pic>
        <p:nvPicPr>
          <p:cNvPr id="6" name="Picture Placeholder 5">
            <a:extLst>
              <a:ext uri="{FF2B5EF4-FFF2-40B4-BE49-F238E27FC236}">
                <a16:creationId xmlns:a16="http://schemas.microsoft.com/office/drawing/2014/main" id="{734624E1-B153-C747-B940-9D873E108F4E}"/>
              </a:ext>
            </a:extLst>
          </p:cNvPr>
          <p:cNvPicPr>
            <a:picLocks noGrp="1" noChangeAspect="1"/>
          </p:cNvPicPr>
          <p:nvPr>
            <p:ph type="pic" idx="1"/>
          </p:nvPr>
        </p:nvPicPr>
        <p:blipFill>
          <a:blip r:embed="rId3"/>
          <a:srcRect l="12486" r="12486"/>
          <a:stretch>
            <a:fillRect/>
          </a:stretch>
        </p:blipFill>
        <p:spPr>
          <a:prstGeom prst="rect">
            <a:avLst/>
          </a:prstGeom>
          <a:ln w="25400">
            <a:solidFill>
              <a:srgbClr val="7030A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Biography</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spcBef>
                <a:spcPts val="0"/>
              </a:spcBef>
              <a:buNone/>
            </a:pPr>
            <a:r>
              <a:rPr lang="en-US" sz="1900" i="1" dirty="0"/>
              <a:t>Kurt </a:t>
            </a:r>
            <a:r>
              <a:rPr lang="en-US" sz="1900" i="1" dirty="0" err="1"/>
              <a:t>Kreiter</a:t>
            </a:r>
            <a:r>
              <a:rPr lang="en-US" sz="1900" i="1" dirty="0"/>
              <a:t> was a HS Science Teacher for 25 years and MS/HS Activities Director for 8 years.  He was the 2019-20 SE District AD of the Year.  He was the Head Wrestling Coach from 1989-2009 compiling a 213-173 career record, coaching 46 State Qualifiers, 19 Place-winners, including Adam </a:t>
            </a:r>
            <a:r>
              <a:rPr lang="en-US" sz="1900" i="1" dirty="0" err="1"/>
              <a:t>Grell’s</a:t>
            </a:r>
            <a:r>
              <a:rPr lang="en-US" sz="1900" i="1" dirty="0"/>
              <a:t> 2002 Runner-up and Chad </a:t>
            </a:r>
            <a:r>
              <a:rPr lang="en-US" sz="1900" i="1" dirty="0" err="1"/>
              <a:t>Rowson’s</a:t>
            </a:r>
            <a:r>
              <a:rPr lang="en-US" sz="1900" i="1" dirty="0"/>
              <a:t> 1996 State Champion finishes.  His teams hold 32 top-5 All-time program records and led the 2007 team to 4</a:t>
            </a:r>
            <a:r>
              <a:rPr lang="en-US" sz="1900" i="1" baseline="30000" dirty="0"/>
              <a:t>th</a:t>
            </a:r>
            <a:r>
              <a:rPr lang="en-US" sz="1900" i="1" dirty="0"/>
              <a:t> Place at the IHSAA State Dual Tournament finish.  He was the Head Football Coach for 11 seasons, leading the 2003 &amp; 2007 teams to the 3A Quarterfinals and a 2008 undefeated regular season.  He is the author of “Become the Inspiration: Leadership Principles &amp; Fundamentals for the Beginning </a:t>
            </a:r>
            <a:r>
              <a:rPr lang="en-US" sz="1900" i="1" dirty="0" err="1"/>
              <a:t>Coach.”He</a:t>
            </a:r>
            <a:r>
              <a:rPr lang="en-US" sz="1900" i="1" dirty="0"/>
              <a:t> is a 1987 graduate of </a:t>
            </a:r>
            <a:r>
              <a:rPr lang="en-US" sz="1900" i="1" dirty="0" err="1"/>
              <a:t>Augustana</a:t>
            </a:r>
            <a:r>
              <a:rPr lang="en-US" sz="1900" i="1" dirty="0"/>
              <a:t> College and was a member of 3 undefeated National Championship football teams and as a collegiate wrestler was a team Captain, 2X Conference Champion, 2X NCAA Division III National Championship Qualifier and Academic All-American.  </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lstStyle/>
          <a:p>
            <a:r>
              <a:rPr lang="en-US" dirty="0"/>
              <a:t>Article from the Observer </a:t>
            </a:r>
          </a:p>
        </p:txBody>
      </p:sp>
      <p:sp>
        <p:nvSpPr>
          <p:cNvPr id="6" name="Content Placeholder 5"/>
          <p:cNvSpPr>
            <a:spLocks noGrp="1"/>
          </p:cNvSpPr>
          <p:nvPr>
            <p:ph idx="1"/>
          </p:nvPr>
        </p:nvSpPr>
        <p:spPr>
          <a:xfrm>
            <a:off x="457200" y="838200"/>
            <a:ext cx="7239000" cy="4846320"/>
          </a:xfrm>
        </p:spPr>
        <p:txBody>
          <a:bodyPr>
            <a:noAutofit/>
          </a:bodyPr>
          <a:lstStyle/>
          <a:p>
            <a:pPr marL="0" indent="0" algn="just">
              <a:spcBef>
                <a:spcPts val="0"/>
              </a:spcBef>
              <a:buNone/>
            </a:pPr>
            <a:r>
              <a:rPr lang="en-US" sz="1600" dirty="0"/>
              <a:t>In another time, Kurt </a:t>
            </a:r>
            <a:r>
              <a:rPr lang="en-US" sz="1600" dirty="0" err="1"/>
              <a:t>Kreiter</a:t>
            </a:r>
            <a:r>
              <a:rPr lang="en-US" sz="1600" dirty="0"/>
              <a:t> might have been one of the world’s best geneticists. Instead, the longtime educator ingrained himself in the DNA of the Central DeWitt Community School District. After 33 years as a teacher, coach and activities director, </a:t>
            </a:r>
            <a:r>
              <a:rPr lang="en-US" sz="1600" dirty="0" err="1"/>
              <a:t>Kreiter</a:t>
            </a:r>
            <a:r>
              <a:rPr lang="en-US" sz="1600" dirty="0"/>
              <a:t> is set to join the Central DeWitt Hall of Fame — another school institution in which he has left his mark.</a:t>
            </a:r>
          </a:p>
          <a:p>
            <a:pPr marL="0" indent="0" algn="just">
              <a:spcBef>
                <a:spcPts val="0"/>
              </a:spcBef>
              <a:buNone/>
            </a:pPr>
            <a:endParaRPr lang="en-US" sz="1600" dirty="0"/>
          </a:p>
          <a:p>
            <a:pPr marL="0" indent="0" algn="just">
              <a:spcBef>
                <a:spcPts val="0"/>
              </a:spcBef>
              <a:buNone/>
            </a:pPr>
            <a:r>
              <a:rPr lang="en-US" sz="1600" dirty="0"/>
              <a:t>Fresh out of </a:t>
            </a:r>
            <a:r>
              <a:rPr lang="en-US" sz="1600" dirty="0" err="1"/>
              <a:t>Augustana</a:t>
            </a:r>
            <a:r>
              <a:rPr lang="en-US" sz="1600" dirty="0"/>
              <a:t> College, </a:t>
            </a:r>
            <a:r>
              <a:rPr lang="en-US" sz="1600" dirty="0" err="1"/>
              <a:t>Kreiter</a:t>
            </a:r>
            <a:r>
              <a:rPr lang="en-US" sz="1600" dirty="0"/>
              <a:t> recalled his feelings — “excited and nervous”  — ahead of his first year teaching science,  but things did not go quite as planned. “In a short amount of time, I realized that I had no idea what I was doing,” </a:t>
            </a:r>
            <a:r>
              <a:rPr lang="en-US" sz="1600" dirty="0" err="1"/>
              <a:t>Kreiter</a:t>
            </a:r>
            <a:r>
              <a:rPr lang="en-US" sz="1600" dirty="0"/>
              <a:t> said with a laugh. It got to a point that </a:t>
            </a:r>
            <a:r>
              <a:rPr lang="en-US" sz="1600" dirty="0" err="1"/>
              <a:t>Kreiter</a:t>
            </a:r>
            <a:r>
              <a:rPr lang="en-US" sz="1600" dirty="0"/>
              <a:t> spent his first Christmas break applying for graduate school while thinking maybe genetics or kinesiology was more up his alley than teaching. </a:t>
            </a:r>
            <a:r>
              <a:rPr lang="en-US" sz="1600" dirty="0" err="1"/>
              <a:t>Kreiter</a:t>
            </a:r>
            <a:r>
              <a:rPr lang="en-US" sz="1600" dirty="0"/>
              <a:t>, though, returned to the classroom, and it turned out to be a life-changing decision.  “In short time, I found that I did enjoy teaching,” he said. “That first year, I knew all of the material, but teaching it is a whole different thing — and I loved it. “Sometimes I wonder what would have happened if I had left here and tried something else, would I have that same joy? I doubt it.”</a:t>
            </a:r>
          </a:p>
          <a:p>
            <a:pPr marL="0" indent="0" algn="just">
              <a:spcBef>
                <a:spcPts val="0"/>
              </a:spcBef>
              <a:buNone/>
            </a:pPr>
            <a:endParaRPr lang="en-US" sz="1600" b="1" dirty="0"/>
          </a:p>
          <a:p>
            <a:pPr marL="0" indent="0" algn="just">
              <a:spcBef>
                <a:spcPts val="0"/>
              </a:spcBef>
              <a:buNone/>
            </a:pPr>
            <a:r>
              <a:rPr lang="en-US" sz="1600" b="1" dirty="0"/>
              <a:t>Intro to athletics</a:t>
            </a:r>
            <a:endParaRPr lang="en-US" sz="1600" dirty="0"/>
          </a:p>
          <a:p>
            <a:pPr marL="0" indent="0" algn="just">
              <a:spcBef>
                <a:spcPts val="0"/>
              </a:spcBef>
              <a:buNone/>
            </a:pPr>
            <a:r>
              <a:rPr lang="en-US" sz="1600" dirty="0" err="1"/>
              <a:t>Kreiter’s</a:t>
            </a:r>
            <a:r>
              <a:rPr lang="en-US" sz="1600" dirty="0"/>
              <a:t> teaching extended outside of the classroom. He joined Central DeWitt’s coaching ranks in his first year and became the Sabers’ head wrestling coach in 1989.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normAutofit/>
          </a:bodyPr>
          <a:lstStyle/>
          <a:p>
            <a:r>
              <a:rPr lang="en-US" dirty="0"/>
              <a:t>The Observer (cont.)</a:t>
            </a:r>
          </a:p>
        </p:txBody>
      </p:sp>
      <p:sp>
        <p:nvSpPr>
          <p:cNvPr id="3" name="Content Placeholder 2"/>
          <p:cNvSpPr>
            <a:spLocks noGrp="1"/>
          </p:cNvSpPr>
          <p:nvPr>
            <p:ph idx="1"/>
          </p:nvPr>
        </p:nvSpPr>
        <p:spPr>
          <a:xfrm>
            <a:off x="457200" y="792480"/>
            <a:ext cx="7239000" cy="4846320"/>
          </a:xfrm>
        </p:spPr>
        <p:txBody>
          <a:bodyPr>
            <a:noAutofit/>
          </a:bodyPr>
          <a:lstStyle/>
          <a:p>
            <a:pPr marL="0" indent="0" algn="just">
              <a:spcBef>
                <a:spcPts val="0"/>
              </a:spcBef>
              <a:buNone/>
            </a:pPr>
            <a:r>
              <a:rPr lang="en-US" sz="1600" dirty="0"/>
              <a:t>Things were tough on the mat early. The Sabers started 4-42 in duals under </a:t>
            </a:r>
            <a:r>
              <a:rPr lang="en-US" sz="1600" dirty="0" err="1"/>
              <a:t>Kreiter’s</a:t>
            </a:r>
            <a:r>
              <a:rPr lang="en-US" sz="1600" dirty="0"/>
              <a:t> watch; they won just 17 in his first nine seasons. “If I was older, I don’t know if I would have been able to do it,” he said. “I was probably too young to know any better, too driven.”</a:t>
            </a:r>
          </a:p>
          <a:p>
            <a:pPr marL="0" indent="0" algn="just">
              <a:spcBef>
                <a:spcPts val="0"/>
              </a:spcBef>
              <a:buNone/>
            </a:pPr>
            <a:endParaRPr lang="en-US" sz="1600" dirty="0"/>
          </a:p>
          <a:p>
            <a:pPr marL="0" indent="0" algn="just">
              <a:spcBef>
                <a:spcPts val="0"/>
              </a:spcBef>
              <a:buNone/>
            </a:pPr>
            <a:r>
              <a:rPr lang="en-US" sz="1600" dirty="0"/>
              <a:t>But the trials and misadventures — </a:t>
            </a:r>
            <a:r>
              <a:rPr lang="en-US" sz="1600" dirty="0" err="1"/>
              <a:t>Kreiter</a:t>
            </a:r>
            <a:r>
              <a:rPr lang="en-US" sz="1600" dirty="0"/>
              <a:t> relayed one story where he and his brother, in a motivational tactic, declared that the next day’s practice would be voluntary and only the most committed need show up: only one wrestler did —were key building blocks of experience and self-reflection. “It was a good opportunity,” </a:t>
            </a:r>
            <a:r>
              <a:rPr lang="en-US" sz="1600" dirty="0" err="1"/>
              <a:t>Kreiter</a:t>
            </a:r>
            <a:r>
              <a:rPr lang="en-US" sz="1600" dirty="0"/>
              <a:t> said, “to see that what I’m doing isn’t working, so what can I change?”</a:t>
            </a:r>
          </a:p>
          <a:p>
            <a:pPr marL="0" indent="0" algn="just">
              <a:spcBef>
                <a:spcPts val="0"/>
              </a:spcBef>
              <a:buNone/>
            </a:pPr>
            <a:endParaRPr lang="en-US" sz="1600" dirty="0"/>
          </a:p>
          <a:p>
            <a:pPr marL="0" indent="0" algn="just">
              <a:spcBef>
                <a:spcPts val="0"/>
              </a:spcBef>
              <a:buNone/>
            </a:pPr>
            <a:r>
              <a:rPr lang="en-US" sz="1600" dirty="0"/>
              <a:t>For the wrestling program, the answer was exertion. If you were going to wear a purple and gold singlet, you were going to have to earn it. Or as </a:t>
            </a:r>
            <a:r>
              <a:rPr lang="en-US" sz="1600" dirty="0" err="1"/>
              <a:t>Kreiter</a:t>
            </a:r>
            <a:r>
              <a:rPr lang="en-US" sz="1600" dirty="0"/>
              <a:t> put it, the key to success in wrestling was to “make it hard.” “It turns out, some kids like it when you challenge them,” he said. “It became cooler to be a wrestler because they were the ones leaving the room drenched in sweat.”</a:t>
            </a:r>
          </a:p>
          <a:p>
            <a:pPr marL="0" indent="0" algn="just">
              <a:spcBef>
                <a:spcPts val="0"/>
              </a:spcBef>
              <a:buNone/>
            </a:pPr>
            <a:endParaRPr lang="en-US" sz="1600" dirty="0"/>
          </a:p>
          <a:p>
            <a:pPr marL="0" indent="0" algn="just">
              <a:spcBef>
                <a:spcPts val="0"/>
              </a:spcBef>
              <a:buNone/>
            </a:pPr>
            <a:r>
              <a:rPr lang="en-US" sz="1600" dirty="0"/>
              <a:t>The Sabers produced winning seasons in each of </a:t>
            </a:r>
            <a:r>
              <a:rPr lang="en-US" sz="1600" dirty="0" err="1"/>
              <a:t>Kreiter’s</a:t>
            </a:r>
            <a:r>
              <a:rPr lang="en-US" sz="1600" dirty="0"/>
              <a:t> final 10 years, going 153-63 — a .708 winning percentage — with the 2006-07 team becoming the first in program history to qualify for the state duals, where it finished fourth.</a:t>
            </a:r>
          </a:p>
          <a:p>
            <a:pPr marL="0" indent="0" algn="just">
              <a:buNone/>
            </a:pPr>
            <a:endParaRPr lang="en-US" sz="1600" dirty="0"/>
          </a:p>
          <a:p>
            <a:pPr marL="0" indent="0" algn="just">
              <a:buNone/>
            </a:pPr>
            <a:endParaRPr lang="en-US" sz="1600" dirty="0"/>
          </a:p>
          <a:p>
            <a:pPr marL="0" indent="0" algn="just">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normAutofit/>
          </a:bodyPr>
          <a:lstStyle/>
          <a:p>
            <a:r>
              <a:rPr lang="en-US" dirty="0"/>
              <a:t>The Observer (cont.)</a:t>
            </a:r>
          </a:p>
        </p:txBody>
      </p:sp>
      <p:sp>
        <p:nvSpPr>
          <p:cNvPr id="3" name="Content Placeholder 2"/>
          <p:cNvSpPr>
            <a:spLocks noGrp="1"/>
          </p:cNvSpPr>
          <p:nvPr>
            <p:ph idx="1"/>
          </p:nvPr>
        </p:nvSpPr>
        <p:spPr>
          <a:xfrm>
            <a:off x="457200" y="792480"/>
            <a:ext cx="7239000" cy="4846320"/>
          </a:xfrm>
        </p:spPr>
        <p:txBody>
          <a:bodyPr>
            <a:noAutofit/>
          </a:bodyPr>
          <a:lstStyle/>
          <a:p>
            <a:pPr marL="0" indent="0" algn="just">
              <a:spcBef>
                <a:spcPts val="0"/>
              </a:spcBef>
              <a:buNone/>
            </a:pPr>
            <a:endParaRPr lang="en-US" sz="1600" dirty="0"/>
          </a:p>
          <a:p>
            <a:pPr marL="0" indent="0" algn="just">
              <a:spcBef>
                <a:spcPts val="0"/>
              </a:spcBef>
              <a:buNone/>
            </a:pPr>
            <a:r>
              <a:rPr lang="en-US" sz="1600" dirty="0"/>
              <a:t>All told, </a:t>
            </a:r>
            <a:r>
              <a:rPr lang="en-US" sz="1600" dirty="0" err="1"/>
              <a:t>Kreiter</a:t>
            </a:r>
            <a:r>
              <a:rPr lang="en-US" sz="1600" dirty="0"/>
              <a:t> coached 46 state qualifiers, including a state champion (Chad </a:t>
            </a:r>
            <a:r>
              <a:rPr lang="en-US" sz="1600" dirty="0" err="1"/>
              <a:t>Rowson</a:t>
            </a:r>
            <a:r>
              <a:rPr lang="en-US" sz="1600" dirty="0"/>
              <a:t> in 1996), a state-runner-up (Adam </a:t>
            </a:r>
            <a:r>
              <a:rPr lang="en-US" sz="1600" dirty="0" err="1"/>
              <a:t>Grell</a:t>
            </a:r>
            <a:r>
              <a:rPr lang="en-US" sz="1600" dirty="0"/>
              <a:t> in 2002) and 17 other state place-winners.</a:t>
            </a:r>
          </a:p>
          <a:p>
            <a:pPr marL="0" indent="0" algn="just">
              <a:spcBef>
                <a:spcPts val="0"/>
              </a:spcBef>
              <a:buNone/>
            </a:pPr>
            <a:endParaRPr lang="en-US" sz="1600" b="1" dirty="0"/>
          </a:p>
          <a:p>
            <a:pPr marL="0" indent="0" algn="just">
              <a:spcBef>
                <a:spcPts val="0"/>
              </a:spcBef>
              <a:buNone/>
            </a:pPr>
            <a:r>
              <a:rPr lang="en-US" sz="1600" b="1" dirty="0"/>
              <a:t>On the gridiron</a:t>
            </a:r>
            <a:endParaRPr lang="en-US" sz="1600" dirty="0"/>
          </a:p>
          <a:p>
            <a:pPr marL="0" indent="0" algn="just">
              <a:spcBef>
                <a:spcPts val="0"/>
              </a:spcBef>
              <a:buNone/>
            </a:pPr>
            <a:r>
              <a:rPr lang="en-US" sz="1600" dirty="0"/>
              <a:t>In 2001, </a:t>
            </a:r>
            <a:r>
              <a:rPr lang="en-US" sz="1600" dirty="0" err="1"/>
              <a:t>Kreiter</a:t>
            </a:r>
            <a:r>
              <a:rPr lang="en-US" sz="1600" dirty="0"/>
              <a:t> took over the reins of the Central DeWitt football program from Dwight Spangler. It was the culmination of a series of coaching assignments on the gridiron. </a:t>
            </a:r>
            <a:r>
              <a:rPr lang="en-US" sz="1600" dirty="0" err="1"/>
              <a:t>Kreiter</a:t>
            </a:r>
            <a:r>
              <a:rPr lang="en-US" sz="1600" dirty="0"/>
              <a:t> started as the defensive coordinator of the middle school football team before joining Spangler’s staff as a varsity assistant.</a:t>
            </a:r>
          </a:p>
          <a:p>
            <a:pPr marL="0" indent="0" algn="just">
              <a:spcBef>
                <a:spcPts val="0"/>
              </a:spcBef>
              <a:buNone/>
            </a:pPr>
            <a:endParaRPr lang="en-US" sz="1600" dirty="0"/>
          </a:p>
          <a:p>
            <a:pPr marL="0" indent="0" algn="just">
              <a:spcBef>
                <a:spcPts val="0"/>
              </a:spcBef>
              <a:buNone/>
            </a:pPr>
            <a:r>
              <a:rPr lang="en-US" sz="1600" dirty="0"/>
              <a:t>“I was happy that I had a whole year to show Coach Spangler my football (knowledge),” </a:t>
            </a:r>
            <a:r>
              <a:rPr lang="en-US" sz="1600" dirty="0" err="1"/>
              <a:t>Kreiter</a:t>
            </a:r>
            <a:r>
              <a:rPr lang="en-US" sz="1600" dirty="0"/>
              <a:t> said. “He moved me down to fresh-</a:t>
            </a:r>
            <a:r>
              <a:rPr lang="en-US" sz="1600" dirty="0" err="1"/>
              <a:t>soph</a:t>
            </a:r>
            <a:r>
              <a:rPr lang="en-US" sz="1600" dirty="0"/>
              <a:t> the next year.” </a:t>
            </a:r>
            <a:r>
              <a:rPr lang="en-US" sz="1600" dirty="0" err="1"/>
              <a:t>Kreiter</a:t>
            </a:r>
            <a:r>
              <a:rPr lang="en-US" sz="1600" dirty="0"/>
              <a:t> was the sophomore coach for five years before acting as Spangler’s defensive coordinator for three seasons. “Being at all of the levels (middle school, fresh-sophomore, varsity) really helped me learn about the whole program,” he said.</a:t>
            </a:r>
          </a:p>
          <a:p>
            <a:pPr marL="0" indent="0" algn="just">
              <a:spcBef>
                <a:spcPts val="0"/>
              </a:spcBef>
              <a:buNone/>
            </a:pPr>
            <a:endParaRPr lang="en-US" sz="1600" dirty="0"/>
          </a:p>
          <a:p>
            <a:pPr marL="0" indent="0" algn="just">
              <a:spcBef>
                <a:spcPts val="0"/>
              </a:spcBef>
              <a:buNone/>
            </a:pPr>
            <a:r>
              <a:rPr lang="en-US" sz="1600" dirty="0"/>
              <a:t>Using the same Wing-T offense that propelled his </a:t>
            </a:r>
            <a:r>
              <a:rPr lang="en-US" sz="1600" dirty="0" err="1"/>
              <a:t>Augustana</a:t>
            </a:r>
            <a:r>
              <a:rPr lang="en-US" sz="1600" dirty="0"/>
              <a:t> football team to a 49-0-1 record and four Division III national championships during his time there, </a:t>
            </a:r>
            <a:r>
              <a:rPr lang="en-US" sz="1600" dirty="0" err="1"/>
              <a:t>Kreiter</a:t>
            </a:r>
            <a:r>
              <a:rPr lang="en-US" sz="1600" dirty="0"/>
              <a:t> won 60 games in his 11 seasons as head coach of Central DeWitt.</a:t>
            </a:r>
          </a:p>
          <a:p>
            <a:pPr marL="0" indent="0" algn="just">
              <a:buNone/>
            </a:pPr>
            <a:endParaRPr lang="en-US" sz="1600" dirty="0"/>
          </a:p>
          <a:p>
            <a:pPr marL="0" indent="0" algn="just">
              <a:buNone/>
            </a:pPr>
            <a:endParaRPr lang="en-US" sz="1600" dirty="0"/>
          </a:p>
          <a:p>
            <a:pPr marL="0" indent="0" algn="just">
              <a:buNone/>
            </a:pPr>
            <a:endParaRPr lang="en-US" sz="1600" dirty="0"/>
          </a:p>
        </p:txBody>
      </p:sp>
    </p:spTree>
    <p:extLst>
      <p:ext uri="{BB962C8B-B14F-4D97-AF65-F5344CB8AC3E}">
        <p14:creationId xmlns:p14="http://schemas.microsoft.com/office/powerpoint/2010/main" val="23380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normAutofit/>
          </a:bodyPr>
          <a:lstStyle/>
          <a:p>
            <a:r>
              <a:rPr lang="en-US" dirty="0"/>
              <a:t>The Observer (cont.)</a:t>
            </a:r>
          </a:p>
        </p:txBody>
      </p:sp>
      <p:sp>
        <p:nvSpPr>
          <p:cNvPr id="3" name="Content Placeholder 2"/>
          <p:cNvSpPr>
            <a:spLocks noGrp="1"/>
          </p:cNvSpPr>
          <p:nvPr>
            <p:ph idx="1"/>
          </p:nvPr>
        </p:nvSpPr>
        <p:spPr>
          <a:xfrm>
            <a:off x="457200" y="792480"/>
            <a:ext cx="7239000" cy="4846320"/>
          </a:xfrm>
        </p:spPr>
        <p:txBody>
          <a:bodyPr>
            <a:noAutofit/>
          </a:bodyPr>
          <a:lstStyle/>
          <a:p>
            <a:pPr marL="0" indent="0" algn="just">
              <a:spcBef>
                <a:spcPts val="0"/>
              </a:spcBef>
              <a:buNone/>
            </a:pPr>
            <a:r>
              <a:rPr lang="en-US" sz="1600" dirty="0"/>
              <a:t>The Sabers made the postseason four times during that span, including two trips to the 3A state quarterfinals. The 2007 and 2008 squads had the best two-year stretch in program history, going a combined 17-4 with two district titles.</a:t>
            </a:r>
          </a:p>
          <a:p>
            <a:pPr marL="0" indent="0" algn="just">
              <a:spcBef>
                <a:spcPts val="0"/>
              </a:spcBef>
              <a:buNone/>
            </a:pPr>
            <a:endParaRPr lang="en-US" sz="1600" dirty="0"/>
          </a:p>
          <a:p>
            <a:pPr marL="0" indent="0" algn="just">
              <a:spcBef>
                <a:spcPts val="0"/>
              </a:spcBef>
              <a:buNone/>
            </a:pPr>
            <a:r>
              <a:rPr lang="en-US" sz="1600" dirty="0"/>
              <a:t>Leading two different sports programs in short succession is not easy — even without a lot of the offseason activities that have become prevalent in high school athletics — but was made easier by </a:t>
            </a:r>
            <a:r>
              <a:rPr lang="en-US" sz="1600" dirty="0" err="1"/>
              <a:t>Kreiter’s</a:t>
            </a:r>
            <a:r>
              <a:rPr lang="en-US" sz="1600" dirty="0"/>
              <a:t> third team: his family. “The one thing that I really need to say is that my wife Jenny is unbelievable,” </a:t>
            </a:r>
            <a:r>
              <a:rPr lang="en-US" sz="1600" dirty="0" err="1"/>
              <a:t>Kreiter</a:t>
            </a:r>
            <a:r>
              <a:rPr lang="en-US" sz="1600" dirty="0"/>
              <a:t> said. “She’s been supporting me every step of the way and she did a great job raising the kids when I was not able to be there. “My family embraced the challenges — we were a coaching family.” </a:t>
            </a:r>
            <a:r>
              <a:rPr lang="en-US" sz="1600" dirty="0" err="1"/>
              <a:t>Kreiter</a:t>
            </a:r>
            <a:r>
              <a:rPr lang="en-US" sz="1600" dirty="0"/>
              <a:t>, in turn, has embraced another title: grandpa. Kurt and Jenny have two children — Casey and his wife, Meghan, and Haley and her husband, Wilson — and four grandchildren — Landen, </a:t>
            </a:r>
            <a:r>
              <a:rPr lang="en-US" sz="1600" dirty="0" err="1"/>
              <a:t>Breckyn</a:t>
            </a:r>
            <a:r>
              <a:rPr lang="en-US" sz="1600" dirty="0"/>
              <a:t>, Quincy and Jack.</a:t>
            </a:r>
          </a:p>
          <a:p>
            <a:pPr marL="0" indent="0" algn="just">
              <a:spcBef>
                <a:spcPts val="0"/>
              </a:spcBef>
              <a:buNone/>
            </a:pPr>
            <a:endParaRPr lang="en-US" sz="1600" b="1" dirty="0"/>
          </a:p>
          <a:p>
            <a:pPr marL="0" indent="0" algn="just">
              <a:spcBef>
                <a:spcPts val="0"/>
              </a:spcBef>
              <a:buNone/>
            </a:pPr>
            <a:r>
              <a:rPr lang="en-US" sz="1600" b="1" dirty="0"/>
              <a:t>Leaving a legacy</a:t>
            </a:r>
            <a:endParaRPr lang="en-US" sz="1600" dirty="0"/>
          </a:p>
          <a:p>
            <a:pPr marL="0" indent="0" algn="just">
              <a:spcBef>
                <a:spcPts val="0"/>
              </a:spcBef>
              <a:buNone/>
            </a:pPr>
            <a:r>
              <a:rPr lang="en-US" sz="1600" dirty="0"/>
              <a:t>Those years of ups and downs as a coach make </a:t>
            </a:r>
            <a:r>
              <a:rPr lang="en-US" sz="1600" dirty="0" err="1"/>
              <a:t>Kreiter</a:t>
            </a:r>
            <a:r>
              <a:rPr lang="en-US" sz="1600" dirty="0"/>
              <a:t> a fountain of knowledge for Central DeWitt’s current roster of coaches, many of whom </a:t>
            </a:r>
            <a:r>
              <a:rPr lang="en-US" sz="1600" dirty="0" err="1"/>
              <a:t>Kreiter</a:t>
            </a:r>
            <a:r>
              <a:rPr lang="en-US" sz="1600" dirty="0"/>
              <a:t> had a hand in selecting as the school’s activities director. “The best part of the job is coaches coming in to my office and asking, ‘what should I do here?’ or ‘how can I accomplish this?’” </a:t>
            </a:r>
            <a:r>
              <a:rPr lang="en-US" sz="1600" dirty="0" err="1"/>
              <a:t>Kreiter</a:t>
            </a:r>
            <a:r>
              <a:rPr lang="en-US" sz="1600" dirty="0"/>
              <a:t> said. “In most cases, I’ve learned the hard way on a lot of those things, so I tell them what not to do.”</a:t>
            </a:r>
          </a:p>
          <a:p>
            <a:pPr marL="0" indent="0" algn="just">
              <a:spcBef>
                <a:spcPts val="0"/>
              </a:spcBef>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p:txBody>
      </p:sp>
      <p:pic>
        <p:nvPicPr>
          <p:cNvPr id="4" name="Picture 3">
            <a:extLst>
              <a:ext uri="{FF2B5EF4-FFF2-40B4-BE49-F238E27FC236}">
                <a16:creationId xmlns:a16="http://schemas.microsoft.com/office/drawing/2014/main" id="{62918D12-0557-174B-825D-B92B820787B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5677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normAutofit/>
          </a:bodyPr>
          <a:lstStyle/>
          <a:p>
            <a:r>
              <a:rPr lang="en-US" dirty="0"/>
              <a:t>The Observer (cont.)</a:t>
            </a:r>
          </a:p>
        </p:txBody>
      </p:sp>
      <p:sp>
        <p:nvSpPr>
          <p:cNvPr id="3" name="Content Placeholder 2"/>
          <p:cNvSpPr>
            <a:spLocks noGrp="1"/>
          </p:cNvSpPr>
          <p:nvPr>
            <p:ph idx="1"/>
          </p:nvPr>
        </p:nvSpPr>
        <p:spPr>
          <a:xfrm>
            <a:off x="457200" y="792480"/>
            <a:ext cx="7239000" cy="4846320"/>
          </a:xfrm>
        </p:spPr>
        <p:txBody>
          <a:bodyPr>
            <a:noAutofit/>
          </a:bodyPr>
          <a:lstStyle/>
          <a:p>
            <a:pPr marL="0" indent="0" algn="just">
              <a:spcBef>
                <a:spcPts val="0"/>
              </a:spcBef>
              <a:buNone/>
            </a:pPr>
            <a:r>
              <a:rPr lang="en-US" sz="1600" dirty="0" err="1"/>
              <a:t>Kreiter</a:t>
            </a:r>
            <a:r>
              <a:rPr lang="en-US" sz="1600" dirty="0"/>
              <a:t> has also extended his knowledge in other ways: he has worked as an adjunct professor for Ashford University, St. Ambrose University and the University of Memphis, and he is the author of the book, “Become the Inspiration: Leadership Principles &amp; Fundamentals for the Beginning Coach.”</a:t>
            </a:r>
          </a:p>
          <a:p>
            <a:pPr marL="0" indent="0" algn="just">
              <a:spcBef>
                <a:spcPts val="0"/>
              </a:spcBef>
              <a:buNone/>
            </a:pPr>
            <a:endParaRPr lang="en-US" sz="1600" dirty="0"/>
          </a:p>
          <a:p>
            <a:pPr marL="0" indent="0" algn="just">
              <a:spcBef>
                <a:spcPts val="0"/>
              </a:spcBef>
              <a:buNone/>
            </a:pPr>
            <a:r>
              <a:rPr lang="en-US" sz="1600" dirty="0"/>
              <a:t>During his eight years as activities director, </a:t>
            </a:r>
            <a:r>
              <a:rPr lang="en-US" sz="1600" dirty="0" err="1"/>
              <a:t>Kreiter</a:t>
            </a:r>
            <a:r>
              <a:rPr lang="en-US" sz="1600" dirty="0"/>
              <a:t> served as the Southeast District Junior and Senior Director and twice presented at the Iowa High School Athletic Directors Association’s annual convention.</a:t>
            </a:r>
          </a:p>
          <a:p>
            <a:pPr marL="0" indent="0" algn="just">
              <a:spcBef>
                <a:spcPts val="0"/>
              </a:spcBef>
              <a:buNone/>
            </a:pPr>
            <a:endParaRPr lang="en-US" sz="1600" dirty="0"/>
          </a:p>
          <a:p>
            <a:pPr marL="0" indent="0" algn="just">
              <a:spcBef>
                <a:spcPts val="0"/>
              </a:spcBef>
              <a:buNone/>
            </a:pPr>
            <a:r>
              <a:rPr lang="en-US" sz="1600" dirty="0"/>
              <a:t>In another time, </a:t>
            </a:r>
            <a:r>
              <a:rPr lang="en-US" sz="1600" dirty="0" err="1"/>
              <a:t>Kreiter</a:t>
            </a:r>
            <a:r>
              <a:rPr lang="en-US" sz="1600" dirty="0"/>
              <a:t> might have been found in a laboratory. Instead, he found the perfect home. “There has not been a day I haven’t enjoyed coming to school.”</a:t>
            </a:r>
          </a:p>
          <a:p>
            <a:pPr marL="0" indent="0" algn="just">
              <a:spcBef>
                <a:spcPts val="0"/>
              </a:spcBef>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p:txBody>
      </p:sp>
    </p:spTree>
    <p:extLst>
      <p:ext uri="{BB962C8B-B14F-4D97-AF65-F5344CB8AC3E}">
        <p14:creationId xmlns:p14="http://schemas.microsoft.com/office/powerpoint/2010/main" val="34774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lstStyle/>
          <a:p>
            <a:r>
              <a:rPr lang="en-US" dirty="0"/>
              <a:t>Induction speech</a:t>
            </a:r>
          </a:p>
        </p:txBody>
      </p:sp>
      <p:sp>
        <p:nvSpPr>
          <p:cNvPr id="3" name="Content Placeholder 2"/>
          <p:cNvSpPr>
            <a:spLocks noGrp="1"/>
          </p:cNvSpPr>
          <p:nvPr>
            <p:ph idx="1"/>
          </p:nvPr>
        </p:nvSpPr>
        <p:spPr>
          <a:xfrm>
            <a:off x="457200" y="762000"/>
            <a:ext cx="7086600" cy="4876800"/>
          </a:xfrm>
        </p:spPr>
        <p:txBody>
          <a:bodyPr>
            <a:noAutofit/>
          </a:bodyPr>
          <a:lstStyle/>
          <a:p>
            <a:pPr marL="0" indent="0" algn="just">
              <a:buNone/>
            </a:pPr>
            <a:r>
              <a:rPr lang="en-US" sz="1600" b="1" i="1" u="sng" dirty="0"/>
              <a:t>Inducted for Outstanding Contributions as an Coach		</a:t>
            </a:r>
          </a:p>
          <a:p>
            <a:pPr marL="0" indent="0" algn="just">
              <a:spcBef>
                <a:spcPts val="0"/>
              </a:spcBef>
              <a:buNone/>
            </a:pPr>
            <a:r>
              <a:rPr lang="en-US" sz="1600" i="1" dirty="0"/>
              <a:t>Kurt </a:t>
            </a:r>
            <a:r>
              <a:rPr lang="en-US" sz="1600" i="1" dirty="0" err="1"/>
              <a:t>Kreiter</a:t>
            </a:r>
            <a:r>
              <a:rPr lang="en-US" sz="1600" i="1" dirty="0"/>
              <a:t> recently retired after a 33</a:t>
            </a:r>
            <a:r>
              <a:rPr lang="en-US" sz="1600" i="1" baseline="30000" dirty="0"/>
              <a:t>-</a:t>
            </a:r>
            <a:r>
              <a:rPr lang="en-US" sz="1600" i="1" dirty="0"/>
              <a:t>year career at Central DeWitt.  He was a high school science teacher for 25 years, teaching both Biology and Anatomy &amp; Physiology. During that time, he was the sponsor of our Science Club.  He became the District MS-HS Activities Director in 2012 and stayed in that position for 8 years.  He served as the Southeast District Junior and Senior Director and twice presented at the State AD Convention.  He was named the Southeast District AD of the Year in 2019-20.  He was a longtime coach serving as Head Wrestling Coach from 1989-2009.   During the first 3 years as head coach, his teams were 4-42 in dual meets and experienced 50 dual losses before achieving10 wins and 100 losses before achieving 50 wins.  After working on building the foundation, the program took off.  He compiled a 213-173 career record, taking the 2007 team to a first ever appearance and 4th place finish at the IAHSAA State Dual Tournament.  His teams won 3 Sectional and 2 District Championships and achieved 75 top 3 tournament finishes during his tenure.  He coached 46 State Qualifiers including 19 Place-winners and 2002 135-pound Runner-up (Adam </a:t>
            </a:r>
            <a:r>
              <a:rPr lang="en-US" sz="1600" i="1" dirty="0" err="1"/>
              <a:t>Grell</a:t>
            </a:r>
            <a:r>
              <a:rPr lang="en-US" sz="1600" i="1" dirty="0"/>
              <a:t>) and 1996 160-pound State Champion (Chad </a:t>
            </a:r>
            <a:r>
              <a:rPr lang="en-US" sz="1600" i="1" dirty="0" err="1"/>
              <a:t>Rowson</a:t>
            </a:r>
            <a:r>
              <a:rPr lang="en-US" sz="1600" i="1" dirty="0"/>
              <a:t>).  The 2006-07 team led the State in over Sportsmanship rating and he was selected twice as the Big Bend Coach of the Year and twice as the Southeast District Coach of the Year.  He organized the </a:t>
            </a:r>
            <a:r>
              <a:rPr lang="en-US" sz="1600" i="1" dirty="0" err="1"/>
              <a:t>Sabertooth</a:t>
            </a:r>
            <a:r>
              <a:rPr lang="en-US" sz="1600" i="1" dirty="0"/>
              <a:t> Wrestling Club from a Park &amp; Rec program in 1990 and developed the Millennium Freestyle/Greco Wrestling Club in 2001.  He has also served as a middle school and varsity assistant coach</a:t>
            </a:r>
            <a:endParaRPr lang="en-US" sz="1600" dirty="0"/>
          </a:p>
        </p:txBody>
      </p:sp>
    </p:spTree>
    <p:extLst>
      <p:ext uri="{BB962C8B-B14F-4D97-AF65-F5344CB8AC3E}">
        <p14:creationId xmlns:p14="http://schemas.microsoft.com/office/powerpoint/2010/main" val="4243043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3328</TotalTime>
  <Words>2115</Words>
  <Application>Microsoft Macintosh PowerPoint</Application>
  <PresentationFormat>On-screen Show (4:3)</PresentationFormat>
  <Paragraphs>59</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Trebuchet MS</vt:lpstr>
      <vt:lpstr>Wingdings</vt:lpstr>
      <vt:lpstr>Wingdings 2</vt:lpstr>
      <vt:lpstr>Opulent</vt:lpstr>
      <vt:lpstr>Kurt  Kreiter</vt:lpstr>
      <vt:lpstr>Inducted for Outstanding Contributions  as  an coach of Central dewitt High School  </vt:lpstr>
      <vt:lpstr>Biography</vt:lpstr>
      <vt:lpstr>Article from the Observer </vt:lpstr>
      <vt:lpstr>The Observer (cont.)</vt:lpstr>
      <vt:lpstr>The Observer (cont.)</vt:lpstr>
      <vt:lpstr>The Observer (cont.)</vt:lpstr>
      <vt:lpstr>The Observer (cont.)</vt:lpstr>
      <vt:lpstr>Induction speech</vt:lpstr>
      <vt:lpstr>Speech (cont.) &amp; video</vt:lpstr>
      <vt:lpstr>Speech (cont.) &amp; video</vt:lpstr>
    </vt:vector>
  </TitlesOfParts>
  <Company>Clinton Community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103</cp:revision>
  <dcterms:created xsi:type="dcterms:W3CDTF">2017-06-14T17:49:36Z</dcterms:created>
  <dcterms:modified xsi:type="dcterms:W3CDTF">2022-06-27T17:11:29Z</dcterms:modified>
</cp:coreProperties>
</file>