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3" r:id="rId4"/>
    <p:sldId id="259" r:id="rId5"/>
    <p:sldId id="261" r:id="rId6"/>
    <p:sldId id="262" r:id="rId7"/>
    <p:sldId id="264" r:id="rId8"/>
    <p:sldId id="265"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BEB0B"/>
    <a:srgbClr val="D1D52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7547"/>
    <p:restoredTop sz="93574"/>
  </p:normalViewPr>
  <p:slideViewPr>
    <p:cSldViewPr>
      <p:cViewPr varScale="1">
        <p:scale>
          <a:sx n="103" d="100"/>
          <a:sy n="103" d="100"/>
        </p:scale>
        <p:origin x="1152" y="16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viewProps" Target="viewProps.xml"/><Relationship Id="rId12" Type="http://schemas.openxmlformats.org/officeDocument/2006/relationships/theme" Target="theme/theme1.xml"/><Relationship Id="rId13"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CB384914-F12E-423F-9F68-A623A288CFEF}" type="datetimeFigureOut">
              <a:rPr lang="en-US" smtClean="0"/>
              <a:pPr/>
              <a:t>11/1/17</a:t>
            </a:fld>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7110A480-46E2-430F-A6D9-CFEE953CE7C3}"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B384914-F12E-423F-9F68-A623A288CFEF}" type="datetimeFigureOut">
              <a:rPr lang="en-US" smtClean="0"/>
              <a:pPr/>
              <a:t>11/1/17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110A480-46E2-430F-A6D9-CFEE953CE7C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CB384914-F12E-423F-9F68-A623A288CFEF}" type="datetimeFigureOut">
              <a:rPr lang="en-US" smtClean="0"/>
              <a:pPr/>
              <a:t>11/1/17</a:t>
            </a:fld>
            <a:endParaRPr lang="en-US"/>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7110A480-46E2-430F-A6D9-CFEE953CE7C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B384914-F12E-423F-9F68-A623A288CFEF}" type="datetimeFigureOut">
              <a:rPr lang="en-US" smtClean="0"/>
              <a:pPr/>
              <a:t>11/1/17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110A480-46E2-430F-A6D9-CFEE953CE7C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CB384914-F12E-423F-9F68-A623A288CFEF}" type="datetimeFigureOut">
              <a:rPr lang="en-US" smtClean="0"/>
              <a:pPr/>
              <a:t>11/1/17</a:t>
            </a:fld>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Slide Number Placeholder 5"/>
          <p:cNvSpPr>
            <a:spLocks noGrp="1"/>
          </p:cNvSpPr>
          <p:nvPr>
            <p:ph type="sldNum" sz="quarter" idx="12"/>
          </p:nvPr>
        </p:nvSpPr>
        <p:spPr>
          <a:xfrm>
            <a:off x="6733952" y="6555112"/>
            <a:ext cx="588336" cy="228600"/>
          </a:xfrm>
        </p:spPr>
        <p:txBody>
          <a:bodyPr/>
          <a:lstStyle>
            <a:extLst/>
          </a:lstStyle>
          <a:p>
            <a:fld id="{7110A480-46E2-430F-A6D9-CFEE953CE7C3}"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CB384914-F12E-423F-9F68-A623A288CFEF}" type="datetimeFigureOut">
              <a:rPr lang="en-US" smtClean="0"/>
              <a:pPr/>
              <a:t>11/1/17</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7110A480-46E2-430F-A6D9-CFEE953CE7C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CB384914-F12E-423F-9F68-A623A288CFEF}" type="datetimeFigureOut">
              <a:rPr lang="en-US" smtClean="0"/>
              <a:pPr/>
              <a:t>11/1/17</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7110A480-46E2-430F-A6D9-CFEE953CE7C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CB384914-F12E-423F-9F68-A623A288CFEF}" type="datetimeFigureOut">
              <a:rPr lang="en-US" smtClean="0"/>
              <a:pPr/>
              <a:t>11/1/17</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7110A480-46E2-430F-A6D9-CFEE953CE7C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CB384914-F12E-423F-9F68-A623A288CFEF}" type="datetimeFigureOut">
              <a:rPr lang="en-US" smtClean="0"/>
              <a:pPr/>
              <a:t>11/1/17</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a:p>
        </p:txBody>
      </p:sp>
      <p:sp>
        <p:nvSpPr>
          <p:cNvPr id="4" name="Slide Number Placeholder 3"/>
          <p:cNvSpPr>
            <a:spLocks noGrp="1"/>
          </p:cNvSpPr>
          <p:nvPr>
            <p:ph type="sldNum" sz="quarter" idx="12"/>
          </p:nvPr>
        </p:nvSpPr>
        <p:spPr/>
        <p:txBody>
          <a:bodyPr/>
          <a:lstStyle>
            <a:extLst/>
          </a:lstStyle>
          <a:p>
            <a:fld id="{7110A480-46E2-430F-A6D9-CFEE953CE7C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CB384914-F12E-423F-9F68-A623A288CFEF}" type="datetimeFigureOut">
              <a:rPr lang="en-US" smtClean="0"/>
              <a:pPr/>
              <a:t>11/1/17</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7110A480-46E2-430F-A6D9-CFEE953CE7C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CB384914-F12E-423F-9F68-A623A288CFEF}" type="datetimeFigureOut">
              <a:rPr lang="en-US" smtClean="0"/>
              <a:pPr/>
              <a:t>11/1/17</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7110A480-46E2-430F-A6D9-CFEE953CE7C3}" type="slidenum">
              <a:rPr lang="en-US" smtClean="0"/>
              <a:pPr/>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CB384914-F12E-423F-9F68-A623A288CFEF}" type="datetimeFigureOut">
              <a:rPr lang="en-US" smtClean="0"/>
              <a:pPr/>
              <a:t>11/1/17</a:t>
            </a:fld>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7110A480-46E2-430F-A6D9-CFEE953CE7C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image" Target="../media/image3.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EBEB0B"/>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354442" y="3387464"/>
            <a:ext cx="5114778" cy="1101248"/>
          </a:xfrm>
        </p:spPr>
        <p:txBody>
          <a:bodyPr/>
          <a:lstStyle/>
          <a:p>
            <a:r>
              <a:rPr lang="en-US" dirty="0" smtClean="0"/>
              <a:t>Central Dewitt Hall of Fame </a:t>
            </a:r>
          </a:p>
          <a:p>
            <a:r>
              <a:rPr lang="en-US" dirty="0" smtClean="0"/>
              <a:t>Induction Class 2017</a:t>
            </a:r>
          </a:p>
        </p:txBody>
      </p:sp>
      <p:sp>
        <p:nvSpPr>
          <p:cNvPr id="4" name="Title 3"/>
          <p:cNvSpPr>
            <a:spLocks noGrp="1"/>
          </p:cNvSpPr>
          <p:nvPr>
            <p:ph type="ctrTitle"/>
          </p:nvPr>
        </p:nvSpPr>
        <p:spPr>
          <a:xfrm>
            <a:off x="3366868" y="381000"/>
            <a:ext cx="5105400" cy="2868168"/>
          </a:xfrm>
        </p:spPr>
        <p:txBody>
          <a:bodyPr/>
          <a:lstStyle/>
          <a:p>
            <a:r>
              <a:rPr lang="en-US" dirty="0" smtClean="0"/>
              <a:t>Matthew </a:t>
            </a:r>
            <a:r>
              <a:rPr lang="en-US" dirty="0" err="1" smtClean="0"/>
              <a:t>niemann</a:t>
            </a:r>
            <a:endParaRPr lang="en-US" dirty="0"/>
          </a:p>
        </p:txBody>
      </p:sp>
      <p:pic>
        <p:nvPicPr>
          <p:cNvPr id="5" name="Picture 4" descr="Large Saber Cat Final.jpg"/>
          <p:cNvPicPr>
            <a:picLocks noChangeAspect="1"/>
          </p:cNvPicPr>
          <p:nvPr/>
        </p:nvPicPr>
        <p:blipFill>
          <a:blip r:embed="rId2" cstate="print">
            <a:lum contrast="40000"/>
          </a:blip>
          <a:stretch>
            <a:fillRect/>
          </a:stretch>
        </p:blipFill>
        <p:spPr>
          <a:xfrm>
            <a:off x="0" y="2133600"/>
            <a:ext cx="2667000" cy="2438400"/>
          </a:xfrm>
          <a:prstGeom prst="rect">
            <a:avLst/>
          </a:prstGeom>
          <a:effec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5334000" y="3352800"/>
            <a:ext cx="3429000" cy="2057400"/>
          </a:xfrm>
        </p:spPr>
        <p:txBody>
          <a:bodyPr>
            <a:normAutofit fontScale="90000"/>
          </a:bodyPr>
          <a:lstStyle/>
          <a:p>
            <a:r>
              <a:rPr lang="en-US" i="1" dirty="0" smtClean="0"/>
              <a:t>Inducted for Outstanding Contributions </a:t>
            </a:r>
            <a:r>
              <a:rPr lang="en-US" b="0" dirty="0" smtClean="0"/>
              <a:t/>
            </a:r>
            <a:br>
              <a:rPr lang="en-US" b="0" dirty="0" smtClean="0"/>
            </a:br>
            <a:r>
              <a:rPr lang="en-US" i="1" dirty="0" smtClean="0"/>
              <a:t>as  </a:t>
            </a:r>
            <a:r>
              <a:rPr lang="en-US" i="1" dirty="0" smtClean="0"/>
              <a:t>an </a:t>
            </a:r>
            <a:r>
              <a:rPr lang="en-US" i="1" dirty="0" smtClean="0"/>
              <a:t>individual of </a:t>
            </a:r>
            <a:r>
              <a:rPr lang="en-US" i="1" dirty="0" smtClean="0"/>
              <a:t>Central </a:t>
            </a:r>
            <a:r>
              <a:rPr lang="en-US" i="1" dirty="0" err="1" smtClean="0"/>
              <a:t>dewitt</a:t>
            </a:r>
            <a:r>
              <a:rPr lang="en-US" i="1" dirty="0" smtClean="0"/>
              <a:t> </a:t>
            </a:r>
            <a:r>
              <a:rPr lang="en-US" i="1" dirty="0" smtClean="0"/>
              <a:t>High School</a:t>
            </a:r>
            <a:r>
              <a:rPr lang="en-US" b="0" dirty="0" smtClean="0"/>
              <a:t/>
            </a:r>
            <a:br>
              <a:rPr lang="en-US" b="0" dirty="0" smtClean="0"/>
            </a:br>
            <a:r>
              <a:rPr lang="en-US" dirty="0" smtClean="0"/>
              <a:t/>
            </a:r>
            <a:br>
              <a:rPr lang="en-US" dirty="0" smtClean="0"/>
            </a:br>
            <a:endParaRPr lang="en-US" dirty="0"/>
          </a:p>
        </p:txBody>
      </p:sp>
      <p:pic>
        <p:nvPicPr>
          <p:cNvPr id="4" name="Picture Placeholder 3"/>
          <p:cNvPicPr>
            <a:picLocks noGrp="1" noChangeAspect="1"/>
          </p:cNvPicPr>
          <p:nvPr>
            <p:ph type="pic" idx="1"/>
          </p:nvPr>
        </p:nvPicPr>
        <p:blipFill>
          <a:blip r:embed="rId2">
            <a:extLst>
              <a:ext uri="{28A0092B-C50C-407E-A947-70E740481C1C}">
                <a14:useLocalDpi xmlns:a14="http://schemas.microsoft.com/office/drawing/2010/main" val="0"/>
              </a:ext>
            </a:extLst>
          </a:blip>
          <a:srcRect t="15350" b="15350"/>
          <a:stretch>
            <a:fillRect/>
          </a:stretch>
        </p:blip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25000"/>
            <a:lum/>
          </a:blip>
          <a:srcRect/>
          <a:stretch>
            <a:fillRect t="-22000" b="-22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7239000" cy="1143000"/>
          </a:xfrm>
        </p:spPr>
        <p:txBody>
          <a:bodyPr/>
          <a:lstStyle/>
          <a:p>
            <a:r>
              <a:rPr lang="en-US" dirty="0" smtClean="0"/>
              <a:t>Biography</a:t>
            </a:r>
            <a:endParaRPr lang="en-US" dirty="0"/>
          </a:p>
        </p:txBody>
      </p:sp>
      <p:sp>
        <p:nvSpPr>
          <p:cNvPr id="3" name="Content Placeholder 2"/>
          <p:cNvSpPr>
            <a:spLocks noGrp="1"/>
          </p:cNvSpPr>
          <p:nvPr>
            <p:ph idx="1"/>
          </p:nvPr>
        </p:nvSpPr>
        <p:spPr>
          <a:xfrm>
            <a:off x="457200" y="1554480"/>
            <a:ext cx="7239000" cy="4846320"/>
          </a:xfrm>
        </p:spPr>
        <p:txBody>
          <a:bodyPr>
            <a:normAutofit/>
          </a:bodyPr>
          <a:lstStyle/>
          <a:p>
            <a:pPr marL="0" indent="0" algn="just">
              <a:buNone/>
            </a:pPr>
            <a:r>
              <a:rPr lang="en-US" sz="1600" dirty="0"/>
              <a:t>Matt was the valedictorian of the 2002 graduating class with a 4.0 GPA.  He was a member of Student Council, NHS and served as Junior Class President.  He was a State of Iowa Scholar and attended Boys State.  He was a 2X basketball Letterman and All-Conference.  He was a 3X Cross Country Letterman, 2X Individual Conference Champion and was selected 1</a:t>
            </a:r>
            <a:r>
              <a:rPr lang="en-US" sz="1600" baseline="30000" dirty="0"/>
              <a:t>st</a:t>
            </a:r>
            <a:r>
              <a:rPr lang="en-US" sz="1600" dirty="0"/>
              <a:t> Team All-State as a junior.  He placed 23</a:t>
            </a:r>
            <a:r>
              <a:rPr lang="en-US" sz="1600" baseline="30000" dirty="0"/>
              <a:t>rd</a:t>
            </a:r>
            <a:r>
              <a:rPr lang="en-US" sz="1600" dirty="0"/>
              <a:t>, 18</a:t>
            </a:r>
            <a:r>
              <a:rPr lang="en-US" sz="1600" baseline="30000" dirty="0"/>
              <a:t>th</a:t>
            </a:r>
            <a:r>
              <a:rPr lang="en-US" sz="1600" dirty="0"/>
              <a:t>, and 4</a:t>
            </a:r>
            <a:r>
              <a:rPr lang="en-US" sz="1600" baseline="30000" dirty="0"/>
              <a:t>th</a:t>
            </a:r>
            <a:r>
              <a:rPr lang="en-US" sz="1600" dirty="0"/>
              <a:t> at the State Meet.  He was a football Letterman. In track he was a 4X Letterman, 3X Drake Relays and 4X State meet qualifier and earned medals in each of those season.  In 2002, he won the 3A State Championship 800-meter run in the time of 1:55.41.  His record still stands and he is part of 5 other All-Time school records.</a:t>
            </a:r>
          </a:p>
          <a:p>
            <a:pPr marL="0" indent="0" algn="just">
              <a:buNone/>
            </a:pPr>
            <a:endParaRPr lang="en-US" sz="1600" dirty="0" smtClean="0"/>
          </a:p>
          <a:p>
            <a:pPr marL="0" indent="0" algn="just">
              <a:buNone/>
            </a:pPr>
            <a:endParaRPr lang="en-US" sz="1600" dirty="0" smtClean="0"/>
          </a:p>
          <a:p>
            <a:pPr>
              <a:buNone/>
            </a:pPr>
            <a:r>
              <a:rPr lang="en-US" sz="2000" dirty="0" smtClean="0"/>
              <a:t/>
            </a:r>
            <a:br>
              <a:rPr lang="en-US" sz="2000" dirty="0" smtClean="0"/>
            </a:br>
            <a:endParaRPr lang="en-US" sz="58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25000"/>
            <a:lum/>
          </a:blip>
          <a:srcRect/>
          <a:stretch>
            <a:fillRect t="-22000" b="-22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Article from the Observer </a:t>
            </a:r>
            <a:endParaRPr lang="en-US" dirty="0"/>
          </a:p>
        </p:txBody>
      </p:sp>
      <p:sp>
        <p:nvSpPr>
          <p:cNvPr id="6" name="Content Placeholder 5"/>
          <p:cNvSpPr>
            <a:spLocks noGrp="1"/>
          </p:cNvSpPr>
          <p:nvPr>
            <p:ph idx="1"/>
          </p:nvPr>
        </p:nvSpPr>
        <p:spPr/>
        <p:txBody>
          <a:bodyPr>
            <a:noAutofit/>
          </a:bodyPr>
          <a:lstStyle/>
          <a:p>
            <a:pPr marL="0" indent="0" algn="just">
              <a:buNone/>
            </a:pPr>
            <a:r>
              <a:rPr lang="en-US" sz="1600" dirty="0" smtClean="0"/>
              <a:t>	To </a:t>
            </a:r>
            <a:r>
              <a:rPr lang="en-US" sz="1600" dirty="0"/>
              <a:t>hear Matt </a:t>
            </a:r>
            <a:r>
              <a:rPr lang="en-US" sz="1600" dirty="0" err="1"/>
              <a:t>Niemann</a:t>
            </a:r>
            <a:r>
              <a:rPr lang="en-US" sz="1600" dirty="0"/>
              <a:t> tell it, his high school years weren’t all that unusual.</a:t>
            </a:r>
          </a:p>
          <a:p>
            <a:pPr marL="0" indent="0" algn="just">
              <a:buNone/>
            </a:pPr>
            <a:r>
              <a:rPr lang="en-US" sz="1600" dirty="0" smtClean="0"/>
              <a:t>	“</a:t>
            </a:r>
            <a:r>
              <a:rPr lang="en-US" sz="1600" dirty="0"/>
              <a:t>Pretty typical,” he said. “Three-sport athlete, and then I tried to stay about as involved as I could for what was offered at DeWitt at the time.”</a:t>
            </a:r>
          </a:p>
          <a:p>
            <a:pPr marL="0" indent="0" algn="just">
              <a:buNone/>
            </a:pPr>
            <a:r>
              <a:rPr lang="en-US" sz="1600" dirty="0" smtClean="0"/>
              <a:t>	Other </a:t>
            </a:r>
            <a:r>
              <a:rPr lang="en-US" sz="1600" dirty="0"/>
              <a:t>than that, it was “going to the school dances and trying to get through my high school years in one piece.”</a:t>
            </a:r>
          </a:p>
          <a:p>
            <a:pPr marL="0" indent="0" algn="just">
              <a:buNone/>
            </a:pPr>
            <a:r>
              <a:rPr lang="en-US" sz="1600" dirty="0" smtClean="0"/>
              <a:t>	</a:t>
            </a:r>
            <a:r>
              <a:rPr lang="en-US" sz="1600" dirty="0" err="1" smtClean="0"/>
              <a:t>Niemann</a:t>
            </a:r>
            <a:r>
              <a:rPr lang="en-US" sz="1600" dirty="0"/>
              <a:t>, 34, is a 2002 graduate of Central DeWitt High School. After a career as an industrial engineer, which took him to the Far East, he moved back to DeWitt in 2012 to work with his family’s farming operation while owning and managing an aerial application business.</a:t>
            </a:r>
          </a:p>
          <a:p>
            <a:pPr marL="0" indent="0" algn="just">
              <a:buNone/>
            </a:pPr>
            <a:r>
              <a:rPr lang="en-US" sz="1600" dirty="0" smtClean="0"/>
              <a:t>	He </a:t>
            </a:r>
            <a:r>
              <a:rPr lang="en-US" sz="1600" dirty="0"/>
              <a:t>distinguished himself in several ways in high school – one of five valedictorians in the Class of ’02, a 4.0 GPA, member of the Student Council, National Honor Society and served as junior class president, recognized </a:t>
            </a:r>
            <a:r>
              <a:rPr lang="en-US" sz="1600" dirty="0" smtClean="0"/>
              <a:t>a</a:t>
            </a:r>
            <a:r>
              <a:rPr lang="en-US" sz="1600" dirty="0"/>
              <a:t>s a State of Iowa Scholar and attended Boys State</a:t>
            </a:r>
            <a:r>
              <a:rPr lang="en-US" sz="1600" dirty="0" smtClean="0"/>
              <a:t>.</a:t>
            </a:r>
          </a:p>
          <a:p>
            <a:pPr marL="0" indent="0" algn="just">
              <a:buNone/>
            </a:pPr>
            <a:r>
              <a:rPr lang="en-US" sz="1600" dirty="0" smtClean="0"/>
              <a:t>	But </a:t>
            </a:r>
            <a:r>
              <a:rPr lang="en-US" sz="1600" dirty="0"/>
              <a:t>he also made his mark on the court, track and field. If he bought a jacket for each time he lettered in a sport, he could go a week and a half without wearing the same one twice</a:t>
            </a:r>
            <a:r>
              <a:rPr lang="en-US" sz="1600" dirty="0" smtClean="0"/>
              <a:t>.</a:t>
            </a:r>
            <a:endParaRPr lang="en-US" sz="16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25000"/>
            <a:lum/>
          </a:blip>
          <a:srcRect/>
          <a:stretch>
            <a:fillRect t="-22000" b="-22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The Observer (cont.)</a:t>
            </a:r>
            <a:endParaRPr lang="en-US" dirty="0"/>
          </a:p>
        </p:txBody>
      </p:sp>
      <p:sp>
        <p:nvSpPr>
          <p:cNvPr id="3" name="Content Placeholder 2"/>
          <p:cNvSpPr>
            <a:spLocks noGrp="1"/>
          </p:cNvSpPr>
          <p:nvPr>
            <p:ph idx="1"/>
          </p:nvPr>
        </p:nvSpPr>
        <p:spPr>
          <a:xfrm>
            <a:off x="457200" y="1554480"/>
            <a:ext cx="7239000" cy="4846320"/>
          </a:xfrm>
        </p:spPr>
        <p:txBody>
          <a:bodyPr>
            <a:noAutofit/>
          </a:bodyPr>
          <a:lstStyle/>
          <a:p>
            <a:pPr marL="0" indent="0" algn="just">
              <a:buNone/>
            </a:pPr>
            <a:r>
              <a:rPr lang="en-US" sz="1600" dirty="0"/>
              <a:t>	</a:t>
            </a:r>
            <a:r>
              <a:rPr lang="en-US" sz="1600" dirty="0" smtClean="0"/>
              <a:t>He </a:t>
            </a:r>
            <a:r>
              <a:rPr lang="en-US" sz="1600" dirty="0"/>
              <a:t>lettered twice in basketball and was all-conference his senior year. He was on a team that beat Assumption to earn a sub-state appearance at the U.S. Cellular Center as a junior and earned All-Conference recognition his senior year. He lettered three times in cross country, </a:t>
            </a:r>
          </a:p>
          <a:p>
            <a:pPr marL="0" indent="0" algn="just">
              <a:buNone/>
            </a:pPr>
            <a:r>
              <a:rPr lang="en-US" sz="1600" dirty="0" smtClean="0"/>
              <a:t>	He </a:t>
            </a:r>
            <a:r>
              <a:rPr lang="en-US" sz="1600" dirty="0"/>
              <a:t>excelled in cross county, lettering three times, winning the individual conference champion twice, and being chosen first team all-state his junior year.</a:t>
            </a:r>
          </a:p>
          <a:p>
            <a:pPr marL="0" indent="0" algn="just">
              <a:buNone/>
            </a:pPr>
            <a:r>
              <a:rPr lang="en-US" sz="1600" dirty="0" smtClean="0"/>
              <a:t>	In </a:t>
            </a:r>
            <a:r>
              <a:rPr lang="en-US" sz="1600" dirty="0"/>
              <a:t>track, the four-time letterman competed at the Drake Relays in 2000, 2001 and 2002, earning two medals in those years. He was a four-time state meet qualifier, earning medals each year. He was part of a record setting 4x800 relay team and, in his final race as a Saber, won the 2002 3A state championship in the 800 meters, setting a school record that stills stands.</a:t>
            </a:r>
          </a:p>
          <a:p>
            <a:pPr marL="0" indent="0" algn="just">
              <a:buNone/>
            </a:pPr>
            <a:r>
              <a:rPr lang="en-US" sz="1600" dirty="0"/>
              <a:t> </a:t>
            </a:r>
            <a:r>
              <a:rPr lang="en-US" sz="1600" dirty="0" smtClean="0"/>
              <a:t>	In </a:t>
            </a:r>
            <a:r>
              <a:rPr lang="en-US" sz="1600" dirty="0"/>
              <a:t>his senior year, he tried football, lettering as a receiver and special teams player and earning academic all-state.</a:t>
            </a:r>
          </a:p>
          <a:p>
            <a:pPr marL="0" indent="0" algn="just">
              <a:buNone/>
            </a:pPr>
            <a:r>
              <a:rPr lang="en-US" sz="1600" dirty="0"/>
              <a:t> </a:t>
            </a:r>
            <a:r>
              <a:rPr lang="en-US" sz="1600" dirty="0" smtClean="0"/>
              <a:t>	While </a:t>
            </a:r>
            <a:r>
              <a:rPr lang="en-US" sz="1600" dirty="0"/>
              <a:t>those successes were a result of hard work and athletic ability, his success in the classroom was a matter of “paying attention in school and not sitting in the back of the room.” But he also gives credit </a:t>
            </a:r>
            <a:r>
              <a:rPr lang="en-US" sz="1600" dirty="0" smtClean="0"/>
              <a:t>to</a:t>
            </a:r>
            <a:endParaRPr lang="en-US" sz="16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25000"/>
            <a:lum/>
          </a:blip>
          <a:srcRect/>
          <a:stretch>
            <a:fillRect t="-22000" b="-22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The Observer (cont.)</a:t>
            </a:r>
            <a:endParaRPr lang="en-US" dirty="0"/>
          </a:p>
        </p:txBody>
      </p:sp>
      <p:sp>
        <p:nvSpPr>
          <p:cNvPr id="3" name="Content Placeholder 2"/>
          <p:cNvSpPr>
            <a:spLocks noGrp="1"/>
          </p:cNvSpPr>
          <p:nvPr>
            <p:ph idx="1"/>
          </p:nvPr>
        </p:nvSpPr>
        <p:spPr>
          <a:xfrm>
            <a:off x="457200" y="1554480"/>
            <a:ext cx="7239000" cy="4846320"/>
          </a:xfrm>
        </p:spPr>
        <p:txBody>
          <a:bodyPr>
            <a:noAutofit/>
          </a:bodyPr>
          <a:lstStyle/>
          <a:p>
            <a:pPr marL="0" indent="0" algn="just">
              <a:buNone/>
            </a:pPr>
            <a:r>
              <a:rPr lang="en-US" sz="1600" dirty="0"/>
              <a:t>teachers “that engaged me and didn’t keep me bored. They would teach me to what level they thought I was at</a:t>
            </a:r>
            <a:r>
              <a:rPr lang="en-US" sz="1600" dirty="0" smtClean="0"/>
              <a:t>.”</a:t>
            </a:r>
          </a:p>
          <a:p>
            <a:pPr marL="0" indent="0" algn="just">
              <a:buNone/>
            </a:pPr>
            <a:r>
              <a:rPr lang="en-US" sz="1600" dirty="0" smtClean="0"/>
              <a:t>	He </a:t>
            </a:r>
            <a:r>
              <a:rPr lang="en-US" sz="1600" dirty="0"/>
              <a:t>particularly enjoyed math and physics, which led him to earn an engineering degree at Iowa State University.</a:t>
            </a:r>
          </a:p>
          <a:p>
            <a:pPr marL="0" indent="0" algn="just">
              <a:buNone/>
            </a:pPr>
            <a:r>
              <a:rPr lang="en-US" sz="1600" dirty="0" smtClean="0"/>
              <a:t>	He </a:t>
            </a:r>
            <a:r>
              <a:rPr lang="en-US" sz="1600" dirty="0"/>
              <a:t>also credits his success to his upbringing in a smaller agricultural community.</a:t>
            </a:r>
          </a:p>
          <a:p>
            <a:pPr marL="0" indent="0" algn="just">
              <a:buNone/>
            </a:pPr>
            <a:r>
              <a:rPr lang="en-US" sz="1600" dirty="0" smtClean="0"/>
              <a:t>	“</a:t>
            </a:r>
            <a:r>
              <a:rPr lang="en-US" sz="1600" dirty="0"/>
              <a:t>I didn’t feel like I was a number,” he said. “Everybody knew each other by name. I could almost rattle off my entire graduating class and knew everyone in some way shape or form. The teachers stayed the same; I was able to grow with them. There wasn’t a huge turnover rate that wasn’t allowing me to connect to those teachers. They knew who I was and how we interacted. We could just work on advancing ourselves.</a:t>
            </a:r>
          </a:p>
          <a:p>
            <a:pPr marL="0" indent="0" algn="just">
              <a:buNone/>
            </a:pPr>
            <a:r>
              <a:rPr lang="en-US" sz="1600" dirty="0" smtClean="0"/>
              <a:t>	“</a:t>
            </a:r>
            <a:r>
              <a:rPr lang="en-US" sz="1600" dirty="0"/>
              <a:t>I feel very, very fortunate to come from DeWitt, U.S.A.” </a:t>
            </a:r>
          </a:p>
          <a:p>
            <a:pPr marL="0" indent="0" algn="just">
              <a:buNone/>
            </a:pPr>
            <a:endParaRPr lang="en-US" sz="16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25000"/>
            <a:lum/>
          </a:blip>
          <a:srcRect/>
          <a:stretch>
            <a:fillRect t="-14000" b="-14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7239000" cy="1143000"/>
          </a:xfrm>
        </p:spPr>
        <p:txBody>
          <a:bodyPr/>
          <a:lstStyle/>
          <a:p>
            <a:r>
              <a:rPr lang="en-US" dirty="0" smtClean="0"/>
              <a:t>Induction speech</a:t>
            </a:r>
            <a:endParaRPr lang="en-US" dirty="0"/>
          </a:p>
        </p:txBody>
      </p:sp>
      <p:sp>
        <p:nvSpPr>
          <p:cNvPr id="3" name="Content Placeholder 2"/>
          <p:cNvSpPr>
            <a:spLocks noGrp="1"/>
          </p:cNvSpPr>
          <p:nvPr>
            <p:ph idx="1"/>
          </p:nvPr>
        </p:nvSpPr>
        <p:spPr>
          <a:xfrm>
            <a:off x="457200" y="1371600"/>
            <a:ext cx="7239000" cy="4846320"/>
          </a:xfrm>
        </p:spPr>
        <p:txBody>
          <a:bodyPr>
            <a:noAutofit/>
          </a:bodyPr>
          <a:lstStyle/>
          <a:p>
            <a:pPr marL="0" indent="0" algn="just">
              <a:buNone/>
            </a:pPr>
            <a:r>
              <a:rPr lang="en-US" sz="1600" b="1" i="1" u="sng" dirty="0"/>
              <a:t>Inducted for Outstanding Contributions as an Individual </a:t>
            </a:r>
            <a:endParaRPr lang="en-US" sz="1600" b="1" i="1" u="sng" dirty="0" smtClean="0"/>
          </a:p>
          <a:p>
            <a:pPr marL="0" indent="0" algn="just">
              <a:buNone/>
            </a:pPr>
            <a:r>
              <a:rPr lang="en-US" sz="1600" i="1" dirty="0"/>
              <a:t>Matt was truly an outstanding student-athlete for the Sabers, graduating in 2002.  He may have been known for his running achievements but he excelled in many more areas than that.  Matt was one of 5 valedictorians in the Class of 2002, graduating with a 4.0 GPA.  He was a member of the Student Council, NHS and served as the Junior Class President.  He was also recognized as a State of Iowa Scholar and attended Boys </a:t>
            </a:r>
            <a:r>
              <a:rPr lang="en-US" sz="1600" i="1" dirty="0" smtClean="0"/>
              <a:t>State.</a:t>
            </a:r>
            <a:r>
              <a:rPr lang="en-US" sz="1600" dirty="0"/>
              <a:t> </a:t>
            </a:r>
            <a:r>
              <a:rPr lang="en-US" sz="1600" i="1" dirty="0" smtClean="0"/>
              <a:t>Matt </a:t>
            </a:r>
            <a:r>
              <a:rPr lang="en-US" sz="1600" i="1" dirty="0"/>
              <a:t>excelled at all of his athletic endeavors.  He was a 2X Letterman for the basketball team.  He was on a team that beat Assumption to earn a sub-state appearance at the US Cellular Center as a junior and earned All-Conference recognition his senior year.  He was an outstanding cross country athlete and was a 3X Letterman, 2X Individual Conference Champion and was selected 1</a:t>
            </a:r>
            <a:r>
              <a:rPr lang="en-US" sz="1600" i="1" baseline="30000" dirty="0"/>
              <a:t>st</a:t>
            </a:r>
            <a:r>
              <a:rPr lang="en-US" sz="1600" i="1" dirty="0"/>
              <a:t> Team All-State as a junior.  He placed 23</a:t>
            </a:r>
            <a:r>
              <a:rPr lang="en-US" sz="1600" i="1" baseline="30000" dirty="0"/>
              <a:t>rd</a:t>
            </a:r>
            <a:r>
              <a:rPr lang="en-US" sz="1600" i="1" dirty="0"/>
              <a:t>, 18</a:t>
            </a:r>
            <a:r>
              <a:rPr lang="en-US" sz="1600" i="1" baseline="30000" dirty="0"/>
              <a:t>th</a:t>
            </a:r>
            <a:r>
              <a:rPr lang="en-US" sz="1600" i="1" dirty="0"/>
              <a:t> and 4</a:t>
            </a:r>
            <a:r>
              <a:rPr lang="en-US" sz="1600" i="1" baseline="30000" dirty="0"/>
              <a:t>th</a:t>
            </a:r>
            <a:r>
              <a:rPr lang="en-US" sz="1600" i="1" dirty="0"/>
              <a:t> at the State Meet from 1998-2000 and was inducted into our Hall of Fame class of 2011 with the 2000 Class 2A State Champion Cross Country team.  That team was dominant during the year and scored 69 points at the State meet with the top 5 Sabers finishing between 4</a:t>
            </a:r>
            <a:r>
              <a:rPr lang="en-US" sz="1600" i="1" baseline="30000" dirty="0"/>
              <a:t>th</a:t>
            </a:r>
            <a:r>
              <a:rPr lang="en-US" sz="1600" i="1" dirty="0"/>
              <a:t> and 21</a:t>
            </a:r>
            <a:r>
              <a:rPr lang="en-US" sz="1600" i="1" baseline="30000" dirty="0"/>
              <a:t>st</a:t>
            </a:r>
            <a:r>
              <a:rPr lang="en-US" sz="1600" i="1" dirty="0"/>
              <a:t> place with only 61 seconds separating them!  In 2001, my first year as a head football coach, I got the unlikely chance to coach Matt in football his senior year.  Of course even without a background in the sport he </a:t>
            </a:r>
            <a:r>
              <a:rPr lang="en-US" sz="1600" i="1" dirty="0" smtClean="0"/>
              <a:t>was </a:t>
            </a:r>
            <a:r>
              <a:rPr lang="en-US" sz="1600" i="1" dirty="0"/>
              <a:t>outstanding.  He was a Letterman and our Academic All-State selection.  He was a tremendous receiver and special team’s player as well as a great </a:t>
            </a:r>
            <a:endParaRPr lang="en-US" sz="1600" dirty="0"/>
          </a:p>
        </p:txBody>
      </p:sp>
    </p:spTree>
    <p:extLst>
      <p:ext uri="{BB962C8B-B14F-4D97-AF65-F5344CB8AC3E}">
        <p14:creationId xmlns:p14="http://schemas.microsoft.com/office/powerpoint/2010/main" val="42430430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23000"/>
            <a:lum/>
          </a:blip>
          <a:srcRect/>
          <a:stretch>
            <a:fillRect t="-14000" b="-14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7239000" cy="1143000"/>
          </a:xfrm>
        </p:spPr>
        <p:txBody>
          <a:bodyPr/>
          <a:lstStyle/>
          <a:p>
            <a:r>
              <a:rPr lang="en-US" dirty="0" smtClean="0"/>
              <a:t>Speech (cont.) &amp; video</a:t>
            </a:r>
            <a:endParaRPr lang="en-US" dirty="0"/>
          </a:p>
        </p:txBody>
      </p:sp>
      <p:sp>
        <p:nvSpPr>
          <p:cNvPr id="3" name="Content Placeholder 2"/>
          <p:cNvSpPr>
            <a:spLocks noGrp="1"/>
          </p:cNvSpPr>
          <p:nvPr>
            <p:ph idx="1"/>
          </p:nvPr>
        </p:nvSpPr>
        <p:spPr>
          <a:xfrm>
            <a:off x="457200" y="1371600"/>
            <a:ext cx="7239000" cy="4846320"/>
          </a:xfrm>
        </p:spPr>
        <p:txBody>
          <a:bodyPr>
            <a:noAutofit/>
          </a:bodyPr>
          <a:lstStyle/>
          <a:p>
            <a:pPr marL="0" indent="0" algn="just">
              <a:buNone/>
            </a:pPr>
            <a:r>
              <a:rPr lang="en-US" sz="1600" i="1" dirty="0" smtClean="0"/>
              <a:t>leader. </a:t>
            </a:r>
            <a:r>
              <a:rPr lang="en-US" sz="1600" i="1" dirty="0"/>
              <a:t>Matt was an incredible runner and track was no exception.  He was a 4X Letterman and competed at the Drake Relays in 2000, 2001 and 2002 earning 2 medals during those years.  He was a 4X State meet qualifier and earned medals in each of those season.  The 4 x 800 team he was a member of, established a new school record of 7:56.69 at the state meet in 2000 where he got the opportunity to run with his brother Luke, Brandon Maher and </a:t>
            </a:r>
            <a:r>
              <a:rPr lang="en-US" sz="1600" i="1" dirty="0" err="1"/>
              <a:t>Treye</a:t>
            </a:r>
            <a:r>
              <a:rPr lang="en-US" sz="1600" i="1" dirty="0"/>
              <a:t> </a:t>
            </a:r>
            <a:r>
              <a:rPr lang="en-US" sz="1600" i="1" dirty="0" err="1"/>
              <a:t>Kettwick</a:t>
            </a:r>
            <a:r>
              <a:rPr lang="en-US" sz="1600" i="1" dirty="0"/>
              <a:t>.  He set another school record in 2002 when in his final race as a Saber, he won the 2002 3A State Championship in the 800-meter run in the time of 1:55.41.  That record still stands today.  He is part of an additional 5 All-Time top ten performances for Central DeWitt </a:t>
            </a:r>
            <a:r>
              <a:rPr lang="en-US" sz="1600" i="1" dirty="0" smtClean="0"/>
              <a:t>track.</a:t>
            </a:r>
            <a:r>
              <a:rPr lang="en-US" sz="1600" dirty="0"/>
              <a:t> </a:t>
            </a:r>
            <a:r>
              <a:rPr lang="en-US" sz="1600" i="1" dirty="0" smtClean="0"/>
              <a:t>Matt </a:t>
            </a:r>
            <a:r>
              <a:rPr lang="en-US" sz="1600" i="1" dirty="0"/>
              <a:t>attended Iowa State University after graduation and earned a Bachelor of Science degree in Industrial Engineering with a minor in Business Management.  He was the recipient of the Dorothy Avery Clark &amp; Maurice R. Clark Engineering Scholarship.  After an internship with John Deere he accepted a job with </a:t>
            </a:r>
            <a:r>
              <a:rPr lang="en-US" sz="1600" i="1" dirty="0" err="1"/>
              <a:t>Kreg</a:t>
            </a:r>
            <a:r>
              <a:rPr lang="en-US" sz="1600" i="1" dirty="0"/>
              <a:t> Tool Company in Huxley, IA while working as an engineer refining the manufacturing process and traveling overseas to China and Taiwan.  In 2012 he moved back to work with the family farming operation with his wife Erin where they farm corn and soybean crops as well as own and manage </a:t>
            </a:r>
            <a:r>
              <a:rPr lang="en-US" sz="1600" i="1" dirty="0" err="1"/>
              <a:t>SkyShare</a:t>
            </a:r>
            <a:r>
              <a:rPr lang="en-US" sz="1600" i="1" dirty="0"/>
              <a:t> LLC, a aerial application business of crop care products.  They have two children, Mae Alice and William </a:t>
            </a:r>
            <a:r>
              <a:rPr lang="en-US" sz="1600" i="1" dirty="0" err="1" smtClean="0"/>
              <a:t>Leonard.Please</a:t>
            </a:r>
            <a:r>
              <a:rPr lang="en-US" sz="1600" i="1" dirty="0" smtClean="0"/>
              <a:t> </a:t>
            </a:r>
            <a:r>
              <a:rPr lang="en-US" sz="1600" i="1" dirty="0"/>
              <a:t>help me welcome the newest member of the Central DeWitt High School Hall of Fame, 2017 inductee… Matthew </a:t>
            </a:r>
            <a:r>
              <a:rPr lang="en-US" sz="1600" i="1" dirty="0" err="1"/>
              <a:t>Niemann</a:t>
            </a:r>
            <a:r>
              <a:rPr lang="en-US" sz="1600" i="1" dirty="0"/>
              <a:t>.  </a:t>
            </a:r>
            <a:endParaRPr lang="en-US" sz="1600" dirty="0"/>
          </a:p>
          <a:p>
            <a:pPr marL="0" indent="0" algn="just">
              <a:buNone/>
            </a:pPr>
            <a:endParaRPr lang="en-US" sz="1600" dirty="0"/>
          </a:p>
          <a:p>
            <a:pPr marL="0" indent="0" algn="just">
              <a:buNone/>
            </a:pPr>
            <a:endParaRPr lang="en-US" sz="1600" dirty="0"/>
          </a:p>
          <a:p>
            <a:endParaRPr lang="en-US" sz="1600" dirty="0"/>
          </a:p>
        </p:txBody>
      </p:sp>
    </p:spTree>
    <p:extLst>
      <p:ext uri="{BB962C8B-B14F-4D97-AF65-F5344CB8AC3E}">
        <p14:creationId xmlns:p14="http://schemas.microsoft.com/office/powerpoint/2010/main" val="207404820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Custom 5 1">
      <a:dk1>
        <a:srgbClr val="000000"/>
      </a:dk1>
      <a:lt1>
        <a:srgbClr val="FFFFFF"/>
      </a:lt1>
      <a:dk2>
        <a:srgbClr val="660D85"/>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491</TotalTime>
  <Words>806</Words>
  <Application>Microsoft Macintosh PowerPoint</Application>
  <PresentationFormat>On-screen Show (4:3)</PresentationFormat>
  <Paragraphs>34</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Trebuchet MS</vt:lpstr>
      <vt:lpstr>Wingdings</vt:lpstr>
      <vt:lpstr>Wingdings 2</vt:lpstr>
      <vt:lpstr>Opulent</vt:lpstr>
      <vt:lpstr>Matthew niemann</vt:lpstr>
      <vt:lpstr>Inducted for Outstanding Contributions  as  an individual of Central dewitt High School  </vt:lpstr>
      <vt:lpstr>Biography</vt:lpstr>
      <vt:lpstr>Article from the Observer </vt:lpstr>
      <vt:lpstr>The Observer (cont.)</vt:lpstr>
      <vt:lpstr>The Observer (cont.)</vt:lpstr>
      <vt:lpstr>Induction speech</vt:lpstr>
      <vt:lpstr>Speech (cont.) &amp; video</vt:lpstr>
    </vt:vector>
  </TitlesOfParts>
  <Company>Clinton Community Schools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Dr. Wallace Ash</dc:title>
  <dc:creator>SarahFlathers</dc:creator>
  <cp:lastModifiedBy>Microsoft Office User</cp:lastModifiedBy>
  <cp:revision>71</cp:revision>
  <dcterms:created xsi:type="dcterms:W3CDTF">2017-06-14T17:49:36Z</dcterms:created>
  <dcterms:modified xsi:type="dcterms:W3CDTF">2017-11-01T22:30:34Z</dcterms:modified>
</cp:coreProperties>
</file>